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5117" r:id="rId1"/>
  </p:sldMasterIdLst>
  <p:notesMasterIdLst>
    <p:notesMasterId r:id="rId55"/>
  </p:notesMasterIdLst>
  <p:sldIdLst>
    <p:sldId id="257" r:id="rId2"/>
    <p:sldId id="260" r:id="rId3"/>
    <p:sldId id="367" r:id="rId4"/>
    <p:sldId id="258" r:id="rId5"/>
    <p:sldId id="333" r:id="rId6"/>
    <p:sldId id="334" r:id="rId7"/>
    <p:sldId id="371" r:id="rId8"/>
    <p:sldId id="374" r:id="rId9"/>
    <p:sldId id="351" r:id="rId10"/>
    <p:sldId id="368" r:id="rId11"/>
    <p:sldId id="377" r:id="rId12"/>
    <p:sldId id="373" r:id="rId13"/>
    <p:sldId id="376" r:id="rId14"/>
    <p:sldId id="379" r:id="rId15"/>
    <p:sldId id="381" r:id="rId16"/>
    <p:sldId id="382" r:id="rId17"/>
    <p:sldId id="378" r:id="rId18"/>
    <p:sldId id="383" r:id="rId19"/>
    <p:sldId id="384" r:id="rId20"/>
    <p:sldId id="358" r:id="rId21"/>
    <p:sldId id="337" r:id="rId22"/>
    <p:sldId id="321" r:id="rId23"/>
    <p:sldId id="322" r:id="rId24"/>
    <p:sldId id="296" r:id="rId25"/>
    <p:sldId id="415" r:id="rId26"/>
    <p:sldId id="386" r:id="rId27"/>
    <p:sldId id="389" r:id="rId28"/>
    <p:sldId id="390" r:id="rId29"/>
    <p:sldId id="388" r:id="rId30"/>
    <p:sldId id="392" r:id="rId31"/>
    <p:sldId id="391" r:id="rId32"/>
    <p:sldId id="393" r:id="rId33"/>
    <p:sldId id="394" r:id="rId34"/>
    <p:sldId id="398" r:id="rId35"/>
    <p:sldId id="404" r:id="rId36"/>
    <p:sldId id="397" r:id="rId37"/>
    <p:sldId id="405" r:id="rId38"/>
    <p:sldId id="401" r:id="rId39"/>
    <p:sldId id="406" r:id="rId40"/>
    <p:sldId id="416" r:id="rId41"/>
    <p:sldId id="417" r:id="rId42"/>
    <p:sldId id="418" r:id="rId43"/>
    <p:sldId id="403" r:id="rId44"/>
    <p:sldId id="301" r:id="rId45"/>
    <p:sldId id="268" r:id="rId46"/>
    <p:sldId id="419" r:id="rId47"/>
    <p:sldId id="305" r:id="rId48"/>
    <p:sldId id="410" r:id="rId49"/>
    <p:sldId id="411" r:id="rId50"/>
    <p:sldId id="412" r:id="rId51"/>
    <p:sldId id="413" r:id="rId52"/>
    <p:sldId id="363" r:id="rId53"/>
    <p:sldId id="414" r:id="rId5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223"/>
    <p:restoredTop sz="94611"/>
  </p:normalViewPr>
  <p:slideViewPr>
    <p:cSldViewPr snapToGrid="0" snapToObjects="1" showGuides="1">
      <p:cViewPr varScale="1">
        <p:scale>
          <a:sx n="63" d="100"/>
          <a:sy n="63" d="100"/>
        </p:scale>
        <p:origin x="1254" y="66"/>
      </p:cViewPr>
      <p:guideLst>
        <p:guide orient="horz" pos="2137"/>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t>平成</a:t>
            </a:r>
            <a:r>
              <a:rPr lang="en-US"/>
              <a:t>29</a:t>
            </a:r>
            <a:r>
              <a:rPr lang="ja-JP"/>
              <a:t>年</a:t>
            </a:r>
            <a:r>
              <a:rPr lang="en-US"/>
              <a:t>(</a:t>
            </a:r>
            <a:r>
              <a:rPr lang="ja-JP"/>
              <a:t>平日</a:t>
            </a:r>
            <a:r>
              <a:rPr lang="en-US"/>
              <a:t>)</a:t>
            </a:r>
            <a:r>
              <a:rPr lang="ja-JP"/>
              <a:t>主なメディアの平均利用時間</a:t>
            </a:r>
            <a:r>
              <a:rPr lang="en-US"/>
              <a:t>(</a:t>
            </a:r>
            <a:r>
              <a:rPr lang="ja-JP"/>
              <a:t>全年代・年代別</a:t>
            </a:r>
            <a:r>
              <a:rPr lang="en-US"/>
              <a:t>)</a:t>
            </a:r>
            <a:endParaRPr lang="ja-JP"/>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テレビ(リアルタイム)視聴時間</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H29全年代(N=3000)</c:v>
                </c:pt>
                <c:pt idx="1">
                  <c:v>H29 10代(N=278)</c:v>
                </c:pt>
                <c:pt idx="2">
                  <c:v>H29 20代(N=432)</c:v>
                </c:pt>
                <c:pt idx="3">
                  <c:v>H29 30代(N=524)</c:v>
                </c:pt>
                <c:pt idx="4">
                  <c:v>H29 40代(N=642)</c:v>
                </c:pt>
                <c:pt idx="5">
                  <c:v>H29 50代(N=516)</c:v>
                </c:pt>
                <c:pt idx="6">
                  <c:v>H29 60代(N=608)</c:v>
                </c:pt>
              </c:strCache>
            </c:strRef>
          </c:cat>
          <c:val>
            <c:numRef>
              <c:f>Sheet1!$B$2:$B$8</c:f>
              <c:numCache>
                <c:formatCode>General</c:formatCode>
                <c:ptCount val="7"/>
                <c:pt idx="0">
                  <c:v>159.4</c:v>
                </c:pt>
                <c:pt idx="1">
                  <c:v>73.3</c:v>
                </c:pt>
                <c:pt idx="2">
                  <c:v>91.8</c:v>
                </c:pt>
                <c:pt idx="3">
                  <c:v>121.6</c:v>
                </c:pt>
                <c:pt idx="4">
                  <c:v>150.30000000000001</c:v>
                </c:pt>
                <c:pt idx="5">
                  <c:v>202</c:v>
                </c:pt>
                <c:pt idx="6">
                  <c:v>252.9</c:v>
                </c:pt>
              </c:numCache>
            </c:numRef>
          </c:val>
          <c:extLst xmlns:c16r2="http://schemas.microsoft.com/office/drawing/2015/06/chart">
            <c:ext xmlns:c16="http://schemas.microsoft.com/office/drawing/2014/chart" uri="{C3380CC4-5D6E-409C-BE32-E72D297353CC}">
              <c16:uniqueId val="{00000000-AC31-0E40-8B73-8AF8B308F3DF}"/>
            </c:ext>
          </c:extLst>
        </c:ser>
        <c:ser>
          <c:idx val="1"/>
          <c:order val="1"/>
          <c:tx>
            <c:strRef>
              <c:f>Sheet1!$C$1</c:f>
              <c:strCache>
                <c:ptCount val="1"/>
                <c:pt idx="0">
                  <c:v>テレビ(録画)視聴時間</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H29全年代(N=3000)</c:v>
                </c:pt>
                <c:pt idx="1">
                  <c:v>H29 10代(N=278)</c:v>
                </c:pt>
                <c:pt idx="2">
                  <c:v>H29 20代(N=432)</c:v>
                </c:pt>
                <c:pt idx="3">
                  <c:v>H29 30代(N=524)</c:v>
                </c:pt>
                <c:pt idx="4">
                  <c:v>H29 40代(N=642)</c:v>
                </c:pt>
                <c:pt idx="5">
                  <c:v>H29 50代(N=516)</c:v>
                </c:pt>
                <c:pt idx="6">
                  <c:v>H29 60代(N=608)</c:v>
                </c:pt>
              </c:strCache>
            </c:strRef>
          </c:cat>
          <c:val>
            <c:numRef>
              <c:f>Sheet1!$C$2:$C$8</c:f>
              <c:numCache>
                <c:formatCode>General</c:formatCode>
                <c:ptCount val="7"/>
                <c:pt idx="0">
                  <c:v>17.2</c:v>
                </c:pt>
                <c:pt idx="1">
                  <c:v>10.6</c:v>
                </c:pt>
                <c:pt idx="2">
                  <c:v>13.9</c:v>
                </c:pt>
                <c:pt idx="3">
                  <c:v>15.3</c:v>
                </c:pt>
                <c:pt idx="4">
                  <c:v>19.8</c:v>
                </c:pt>
                <c:pt idx="5">
                  <c:v>19.100000000000001</c:v>
                </c:pt>
                <c:pt idx="6">
                  <c:v>20</c:v>
                </c:pt>
              </c:numCache>
            </c:numRef>
          </c:val>
          <c:extLst xmlns:c16r2="http://schemas.microsoft.com/office/drawing/2015/06/chart">
            <c:ext xmlns:c16="http://schemas.microsoft.com/office/drawing/2014/chart" uri="{C3380CC4-5D6E-409C-BE32-E72D297353CC}">
              <c16:uniqueId val="{00000001-AC31-0E40-8B73-8AF8B308F3DF}"/>
            </c:ext>
          </c:extLst>
        </c:ser>
        <c:ser>
          <c:idx val="2"/>
          <c:order val="2"/>
          <c:tx>
            <c:strRef>
              <c:f>Sheet1!$D$1</c:f>
              <c:strCache>
                <c:ptCount val="1"/>
                <c:pt idx="0">
                  <c:v>ネット利用時間</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H29全年代(N=3000)</c:v>
                </c:pt>
                <c:pt idx="1">
                  <c:v>H29 10代(N=278)</c:v>
                </c:pt>
                <c:pt idx="2">
                  <c:v>H29 20代(N=432)</c:v>
                </c:pt>
                <c:pt idx="3">
                  <c:v>H29 30代(N=524)</c:v>
                </c:pt>
                <c:pt idx="4">
                  <c:v>H29 40代(N=642)</c:v>
                </c:pt>
                <c:pt idx="5">
                  <c:v>H29 50代(N=516)</c:v>
                </c:pt>
                <c:pt idx="6">
                  <c:v>H29 60代(N=608)</c:v>
                </c:pt>
              </c:strCache>
            </c:strRef>
          </c:cat>
          <c:val>
            <c:numRef>
              <c:f>Sheet1!$D$2:$D$8</c:f>
              <c:numCache>
                <c:formatCode>General</c:formatCode>
                <c:ptCount val="7"/>
                <c:pt idx="0">
                  <c:v>100.4</c:v>
                </c:pt>
                <c:pt idx="1">
                  <c:v>128.80000000000001</c:v>
                </c:pt>
                <c:pt idx="2">
                  <c:v>161.4</c:v>
                </c:pt>
                <c:pt idx="3">
                  <c:v>120.4</c:v>
                </c:pt>
                <c:pt idx="4">
                  <c:v>108.3</c:v>
                </c:pt>
                <c:pt idx="5">
                  <c:v>77.099999999999994</c:v>
                </c:pt>
                <c:pt idx="6">
                  <c:v>38.1</c:v>
                </c:pt>
              </c:numCache>
            </c:numRef>
          </c:val>
          <c:extLst xmlns:c16r2="http://schemas.microsoft.com/office/drawing/2015/06/chart">
            <c:ext xmlns:c16="http://schemas.microsoft.com/office/drawing/2014/chart" uri="{C3380CC4-5D6E-409C-BE32-E72D297353CC}">
              <c16:uniqueId val="{00000002-AC31-0E40-8B73-8AF8B308F3DF}"/>
            </c:ext>
          </c:extLst>
        </c:ser>
        <c:ser>
          <c:idx val="3"/>
          <c:order val="3"/>
          <c:tx>
            <c:strRef>
              <c:f>Sheet1!$E$1</c:f>
              <c:strCache>
                <c:ptCount val="1"/>
                <c:pt idx="0">
                  <c:v>新聞閲読時間</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H29全年代(N=3000)</c:v>
                </c:pt>
                <c:pt idx="1">
                  <c:v>H29 10代(N=278)</c:v>
                </c:pt>
                <c:pt idx="2">
                  <c:v>H29 20代(N=432)</c:v>
                </c:pt>
                <c:pt idx="3">
                  <c:v>H29 30代(N=524)</c:v>
                </c:pt>
                <c:pt idx="4">
                  <c:v>H29 40代(N=642)</c:v>
                </c:pt>
                <c:pt idx="5">
                  <c:v>H29 50代(N=516)</c:v>
                </c:pt>
                <c:pt idx="6">
                  <c:v>H29 60代(N=608)</c:v>
                </c:pt>
              </c:strCache>
            </c:strRef>
          </c:cat>
          <c:val>
            <c:numRef>
              <c:f>Sheet1!$E$2:$E$8</c:f>
              <c:numCache>
                <c:formatCode>General</c:formatCode>
                <c:ptCount val="7"/>
                <c:pt idx="0">
                  <c:v>10.199999999999999</c:v>
                </c:pt>
                <c:pt idx="1">
                  <c:v>0.3</c:v>
                </c:pt>
                <c:pt idx="2">
                  <c:v>1.4</c:v>
                </c:pt>
                <c:pt idx="3">
                  <c:v>3.5</c:v>
                </c:pt>
                <c:pt idx="4">
                  <c:v>6.3</c:v>
                </c:pt>
                <c:pt idx="5">
                  <c:v>16.3</c:v>
                </c:pt>
                <c:pt idx="6">
                  <c:v>25.9</c:v>
                </c:pt>
              </c:numCache>
            </c:numRef>
          </c:val>
          <c:extLst xmlns:c16r2="http://schemas.microsoft.com/office/drawing/2015/06/chart">
            <c:ext xmlns:c16="http://schemas.microsoft.com/office/drawing/2014/chart" uri="{C3380CC4-5D6E-409C-BE32-E72D297353CC}">
              <c16:uniqueId val="{00000003-AC31-0E40-8B73-8AF8B308F3DF}"/>
            </c:ext>
          </c:extLst>
        </c:ser>
        <c:ser>
          <c:idx val="4"/>
          <c:order val="4"/>
          <c:tx>
            <c:strRef>
              <c:f>Sheet1!$F$1</c:f>
              <c:strCache>
                <c:ptCount val="1"/>
                <c:pt idx="0">
                  <c:v>ラジオ聴取時間</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H29全年代(N=3000)</c:v>
                </c:pt>
                <c:pt idx="1">
                  <c:v>H29 10代(N=278)</c:v>
                </c:pt>
                <c:pt idx="2">
                  <c:v>H29 20代(N=432)</c:v>
                </c:pt>
                <c:pt idx="3">
                  <c:v>H29 30代(N=524)</c:v>
                </c:pt>
                <c:pt idx="4">
                  <c:v>H29 40代(N=642)</c:v>
                </c:pt>
                <c:pt idx="5">
                  <c:v>H29 50代(N=516)</c:v>
                </c:pt>
                <c:pt idx="6">
                  <c:v>H29 60代(N=608)</c:v>
                </c:pt>
              </c:strCache>
            </c:strRef>
          </c:cat>
          <c:val>
            <c:numRef>
              <c:f>Sheet1!$F$2:$F$8</c:f>
              <c:numCache>
                <c:formatCode>General</c:formatCode>
                <c:ptCount val="7"/>
                <c:pt idx="0">
                  <c:v>10.6</c:v>
                </c:pt>
                <c:pt idx="1">
                  <c:v>1.5</c:v>
                </c:pt>
                <c:pt idx="2">
                  <c:v>2</c:v>
                </c:pt>
                <c:pt idx="3">
                  <c:v>4.3</c:v>
                </c:pt>
                <c:pt idx="4">
                  <c:v>12</c:v>
                </c:pt>
                <c:pt idx="5">
                  <c:v>19.5</c:v>
                </c:pt>
                <c:pt idx="6">
                  <c:v>17.3</c:v>
                </c:pt>
              </c:numCache>
            </c:numRef>
          </c:val>
          <c:extLst xmlns:c16r2="http://schemas.microsoft.com/office/drawing/2015/06/chart">
            <c:ext xmlns:c16="http://schemas.microsoft.com/office/drawing/2014/chart" uri="{C3380CC4-5D6E-409C-BE32-E72D297353CC}">
              <c16:uniqueId val="{00000004-AC31-0E40-8B73-8AF8B308F3DF}"/>
            </c:ext>
          </c:extLst>
        </c:ser>
        <c:dLbls>
          <c:dLblPos val="outEnd"/>
          <c:showLegendKey val="0"/>
          <c:showVal val="1"/>
          <c:showCatName val="0"/>
          <c:showSerName val="0"/>
          <c:showPercent val="0"/>
          <c:showBubbleSize val="0"/>
        </c:dLbls>
        <c:gapWidth val="219"/>
        <c:overlap val="-27"/>
        <c:axId val="295431352"/>
        <c:axId val="295974992"/>
      </c:barChart>
      <c:catAx>
        <c:axId val="295431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95974992"/>
        <c:crosses val="autoZero"/>
        <c:auto val="1"/>
        <c:lblAlgn val="ctr"/>
        <c:lblOffset val="100"/>
        <c:noMultiLvlLbl val="0"/>
      </c:catAx>
      <c:valAx>
        <c:axId val="2959749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954313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a:t>日本の媒体別広告費</a:t>
            </a:r>
            <a:r>
              <a:rPr lang="en-US" altLang="ja-JP" dirty="0"/>
              <a:t>(</a:t>
            </a:r>
            <a:r>
              <a:rPr lang="ja-JP" altLang="en-US"/>
              <a:t>単位</a:t>
            </a:r>
            <a:r>
              <a:rPr lang="en-US" altLang="ja-JP" dirty="0"/>
              <a:t>:</a:t>
            </a:r>
            <a:r>
              <a:rPr lang="ja-JP" altLang="en-US"/>
              <a:t>億円）</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lineChart>
        <c:grouping val="standard"/>
        <c:varyColors val="0"/>
        <c:ser>
          <c:idx val="0"/>
          <c:order val="0"/>
          <c:tx>
            <c:strRef>
              <c:f>Sheet1!$B$1</c:f>
              <c:strCache>
                <c:ptCount val="1"/>
                <c:pt idx="0">
                  <c:v>TV</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Sheet1!$A$2:$A$15</c:f>
              <c:numCache>
                <c:formatCode>General</c:formatCode>
                <c:ptCount val="14"/>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numCache>
            </c:numRef>
          </c:cat>
          <c:val>
            <c:numRef>
              <c:f>Sheet1!$B$2:$B$15</c:f>
              <c:numCache>
                <c:formatCode>General</c:formatCode>
                <c:ptCount val="14"/>
                <c:pt idx="0">
                  <c:v>20898</c:v>
                </c:pt>
                <c:pt idx="1">
                  <c:v>20705</c:v>
                </c:pt>
                <c:pt idx="2">
                  <c:v>20584</c:v>
                </c:pt>
                <c:pt idx="3">
                  <c:v>19768</c:v>
                </c:pt>
                <c:pt idx="4">
                  <c:v>17848</c:v>
                </c:pt>
                <c:pt idx="5">
                  <c:v>18105</c:v>
                </c:pt>
                <c:pt idx="6">
                  <c:v>18128</c:v>
                </c:pt>
                <c:pt idx="7">
                  <c:v>18770</c:v>
                </c:pt>
                <c:pt idx="8">
                  <c:v>19023</c:v>
                </c:pt>
                <c:pt idx="9">
                  <c:v>19564</c:v>
                </c:pt>
                <c:pt idx="10">
                  <c:v>19323</c:v>
                </c:pt>
                <c:pt idx="11">
                  <c:v>19657</c:v>
                </c:pt>
                <c:pt idx="12">
                  <c:v>19478</c:v>
                </c:pt>
                <c:pt idx="13">
                  <c:v>19123</c:v>
                </c:pt>
              </c:numCache>
            </c:numRef>
          </c:val>
          <c:smooth val="0"/>
          <c:extLst xmlns:c16r2="http://schemas.microsoft.com/office/drawing/2015/06/chart">
            <c:ext xmlns:c16="http://schemas.microsoft.com/office/drawing/2014/chart" uri="{C3380CC4-5D6E-409C-BE32-E72D297353CC}">
              <c16:uniqueId val="{00000000-3CED-A84C-8F93-649BE00C14CF}"/>
            </c:ext>
          </c:extLst>
        </c:ser>
        <c:ser>
          <c:idx val="1"/>
          <c:order val="1"/>
          <c:tx>
            <c:strRef>
              <c:f>Sheet1!$C$1</c:f>
              <c:strCache>
                <c:ptCount val="1"/>
                <c:pt idx="0">
                  <c:v>インターネット</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Sheet1!$A$2:$A$15</c:f>
              <c:numCache>
                <c:formatCode>General</c:formatCode>
                <c:ptCount val="14"/>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numCache>
            </c:numRef>
          </c:cat>
          <c:val>
            <c:numRef>
              <c:f>Sheet1!$C$2:$C$15</c:f>
              <c:numCache>
                <c:formatCode>General</c:formatCode>
                <c:ptCount val="14"/>
                <c:pt idx="0">
                  <c:v>3777</c:v>
                </c:pt>
                <c:pt idx="1">
                  <c:v>4826</c:v>
                </c:pt>
                <c:pt idx="2">
                  <c:v>6003</c:v>
                </c:pt>
                <c:pt idx="3">
                  <c:v>6983</c:v>
                </c:pt>
                <c:pt idx="4">
                  <c:v>7069</c:v>
                </c:pt>
                <c:pt idx="5">
                  <c:v>7747</c:v>
                </c:pt>
                <c:pt idx="6">
                  <c:v>8062</c:v>
                </c:pt>
                <c:pt idx="7">
                  <c:v>8680</c:v>
                </c:pt>
                <c:pt idx="8">
                  <c:v>9318</c:v>
                </c:pt>
                <c:pt idx="9">
                  <c:v>10519</c:v>
                </c:pt>
                <c:pt idx="10">
                  <c:v>11594</c:v>
                </c:pt>
                <c:pt idx="11">
                  <c:v>13100</c:v>
                </c:pt>
                <c:pt idx="12">
                  <c:v>15094</c:v>
                </c:pt>
                <c:pt idx="13">
                  <c:v>17589</c:v>
                </c:pt>
              </c:numCache>
            </c:numRef>
          </c:val>
          <c:smooth val="0"/>
          <c:extLst xmlns:c16r2="http://schemas.microsoft.com/office/drawing/2015/06/chart">
            <c:ext xmlns:c16="http://schemas.microsoft.com/office/drawing/2014/chart" uri="{C3380CC4-5D6E-409C-BE32-E72D297353CC}">
              <c16:uniqueId val="{00000001-3CED-A84C-8F93-649BE00C14CF}"/>
            </c:ext>
          </c:extLst>
        </c:ser>
        <c:dLbls>
          <c:showLegendKey val="0"/>
          <c:showVal val="0"/>
          <c:showCatName val="0"/>
          <c:showSerName val="0"/>
          <c:showPercent val="0"/>
          <c:showBubbleSize val="0"/>
        </c:dLbls>
        <c:marker val="1"/>
        <c:smooth val="0"/>
        <c:axId val="295647776"/>
        <c:axId val="296270672"/>
      </c:lineChart>
      <c:catAx>
        <c:axId val="295647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96270672"/>
        <c:crosses val="autoZero"/>
        <c:auto val="1"/>
        <c:lblAlgn val="ctr"/>
        <c:lblOffset val="100"/>
        <c:noMultiLvlLbl val="0"/>
      </c:catAx>
      <c:valAx>
        <c:axId val="2962706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956477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a:t>動画広告を見て不快に思った経験がある割合</a:t>
            </a:r>
            <a:r>
              <a:rPr lang="en-US" altLang="ja-JP" dirty="0"/>
              <a:t>(</a:t>
            </a:r>
            <a:r>
              <a:rPr lang="ja-JP" altLang="en-US"/>
              <a:t>デバイス別</a:t>
            </a:r>
            <a:r>
              <a:rPr lang="en-US" altLang="ja-JP" dirty="0"/>
              <a:t>) </a:t>
            </a:r>
          </a:p>
          <a:p>
            <a:pPr>
              <a:defRPr/>
            </a:pPr>
            <a:r>
              <a:rPr lang="en-US" altLang="ja-JP" dirty="0"/>
              <a:t>(</a:t>
            </a:r>
            <a:r>
              <a:rPr lang="en" altLang="ja-JP" dirty="0"/>
              <a:t>N=</a:t>
            </a:r>
            <a:r>
              <a:rPr lang="ja-JP" altLang="en-US"/>
              <a:t>各</a:t>
            </a:r>
            <a:r>
              <a:rPr lang="en-US" altLang="ja-JP" dirty="0"/>
              <a:t>134</a:t>
            </a:r>
            <a:r>
              <a:rPr lang="ja-JP" altLang="en-US"/>
              <a:t>、単一回答</a:t>
            </a:r>
            <a:r>
              <a:rPr lang="en-US" altLang="ja-JP" dirty="0"/>
              <a:t>)</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stacked"/>
        <c:varyColors val="0"/>
        <c:ser>
          <c:idx val="0"/>
          <c:order val="0"/>
          <c:tx>
            <c:strRef>
              <c:f>Sheet1!$B$1</c:f>
              <c:strCache>
                <c:ptCount val="1"/>
                <c:pt idx="0">
                  <c:v>動画広告を見て不快に思った経験がある割合(デバイス別) (N=各134、単一回答)</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スマートテレビ</c:v>
                </c:pt>
                <c:pt idx="1">
                  <c:v>タブレット</c:v>
                </c:pt>
                <c:pt idx="2">
                  <c:v>パソコン</c:v>
                </c:pt>
                <c:pt idx="3">
                  <c:v>スマートフォン</c:v>
                </c:pt>
              </c:strCache>
            </c:strRef>
          </c:cat>
          <c:val>
            <c:numRef>
              <c:f>Sheet1!$B$2:$B$5</c:f>
              <c:numCache>
                <c:formatCode>0%</c:formatCode>
                <c:ptCount val="4"/>
                <c:pt idx="0">
                  <c:v>0.55000000000000004</c:v>
                </c:pt>
                <c:pt idx="1">
                  <c:v>0.59</c:v>
                </c:pt>
                <c:pt idx="2">
                  <c:v>0.63</c:v>
                </c:pt>
                <c:pt idx="3">
                  <c:v>0.65</c:v>
                </c:pt>
              </c:numCache>
            </c:numRef>
          </c:val>
          <c:extLst xmlns:c16r2="http://schemas.microsoft.com/office/drawing/2015/06/chart">
            <c:ext xmlns:c16="http://schemas.microsoft.com/office/drawing/2014/chart" uri="{C3380CC4-5D6E-409C-BE32-E72D297353CC}">
              <c16:uniqueId val="{00000000-5FC1-644A-9B7D-E34F96BECCF0}"/>
            </c:ext>
          </c:extLst>
        </c:ser>
        <c:dLbls>
          <c:dLblPos val="ctr"/>
          <c:showLegendKey val="0"/>
          <c:showVal val="1"/>
          <c:showCatName val="0"/>
          <c:showSerName val="0"/>
          <c:showPercent val="0"/>
          <c:showBubbleSize val="0"/>
        </c:dLbls>
        <c:gapWidth val="150"/>
        <c:overlap val="100"/>
        <c:axId val="296545512"/>
        <c:axId val="296545896"/>
      </c:barChart>
      <c:catAx>
        <c:axId val="2965455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96545896"/>
        <c:crosses val="autoZero"/>
        <c:auto val="1"/>
        <c:lblAlgn val="ctr"/>
        <c:lblOffset val="100"/>
        <c:noMultiLvlLbl val="0"/>
      </c:catAx>
      <c:valAx>
        <c:axId val="296545896"/>
        <c:scaling>
          <c:orientation val="minMax"/>
          <c:max val="0.8"/>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96545512"/>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t>動画広告に対する反応</a:t>
            </a:r>
            <a:r>
              <a:rPr lang="en-US"/>
              <a:t>(</a:t>
            </a:r>
            <a:r>
              <a:rPr lang="ja-JP"/>
              <a:t>各項目とも単一回答</a:t>
            </a:r>
            <a:r>
              <a:rPr lang="en-US"/>
              <a:t>)</a:t>
            </a:r>
            <a:endParaRPr lang="ja-JP"/>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27039046749591084"/>
          <c:y val="0.2076540979541997"/>
          <c:w val="0.69847426680360603"/>
          <c:h val="0.6259752369716981"/>
        </c:manualLayout>
      </c:layout>
      <c:barChart>
        <c:barDir val="bar"/>
        <c:grouping val="percentStacked"/>
        <c:varyColors val="0"/>
        <c:ser>
          <c:idx val="0"/>
          <c:order val="0"/>
          <c:tx>
            <c:strRef>
              <c:f>Sheet1!$B$1</c:f>
              <c:strCache>
                <c:ptCount val="1"/>
                <c:pt idx="0">
                  <c:v>視聴した内容を覚えている</c:v>
                </c:pt>
              </c:strCache>
            </c:strRef>
          </c:tx>
          <c:spPr>
            <a:solidFill>
              <a:schemeClr val="accent5">
                <a:shade val="58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キュレーションサイトやアプリ(n=99)</c:v>
                </c:pt>
                <c:pt idx="1">
                  <c:v>ニュース・ポータルサイト(n=213)</c:v>
                </c:pt>
                <c:pt idx="2">
                  <c:v>無料動画サイト(n=483)</c:v>
                </c:pt>
                <c:pt idx="3">
                  <c:v>ソーシャルメディア(n=203)</c:v>
                </c:pt>
              </c:strCache>
            </c:strRef>
          </c:cat>
          <c:val>
            <c:numRef>
              <c:f>Sheet1!$B$2:$B$5</c:f>
              <c:numCache>
                <c:formatCode>General</c:formatCode>
                <c:ptCount val="4"/>
                <c:pt idx="0">
                  <c:v>13.1</c:v>
                </c:pt>
                <c:pt idx="1">
                  <c:v>14.6</c:v>
                </c:pt>
                <c:pt idx="2">
                  <c:v>18.600000000000001</c:v>
                </c:pt>
                <c:pt idx="3">
                  <c:v>20.2</c:v>
                </c:pt>
              </c:numCache>
            </c:numRef>
          </c:val>
          <c:extLst xmlns:c16r2="http://schemas.microsoft.com/office/drawing/2015/06/chart">
            <c:ext xmlns:c16="http://schemas.microsoft.com/office/drawing/2014/chart" uri="{C3380CC4-5D6E-409C-BE32-E72D297353CC}">
              <c16:uniqueId val="{00000000-7C6E-654E-A4E4-BBB6DBA56852}"/>
            </c:ext>
          </c:extLst>
        </c:ser>
        <c:ser>
          <c:idx val="1"/>
          <c:order val="1"/>
          <c:tx>
            <c:strRef>
              <c:f>Sheet1!$C$1</c:f>
              <c:strCache>
                <c:ptCount val="1"/>
                <c:pt idx="0">
                  <c:v>視聴した内容を覚えていない</c:v>
                </c:pt>
              </c:strCache>
            </c:strRef>
          </c:tx>
          <c:spPr>
            <a:solidFill>
              <a:schemeClr val="accent5">
                <a:shade val="8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キュレーションサイトやアプリ(n=99)</c:v>
                </c:pt>
                <c:pt idx="1">
                  <c:v>ニュース・ポータルサイト(n=213)</c:v>
                </c:pt>
                <c:pt idx="2">
                  <c:v>無料動画サイト(n=483)</c:v>
                </c:pt>
                <c:pt idx="3">
                  <c:v>ソーシャルメディア(n=203)</c:v>
                </c:pt>
              </c:strCache>
            </c:strRef>
          </c:cat>
          <c:val>
            <c:numRef>
              <c:f>Sheet1!$C$2:$C$5</c:f>
              <c:numCache>
                <c:formatCode>General</c:formatCode>
                <c:ptCount val="4"/>
                <c:pt idx="0">
                  <c:v>21.2</c:v>
                </c:pt>
                <c:pt idx="1">
                  <c:v>27.2</c:v>
                </c:pt>
                <c:pt idx="2">
                  <c:v>20.7</c:v>
                </c:pt>
                <c:pt idx="3">
                  <c:v>20.7</c:v>
                </c:pt>
              </c:numCache>
            </c:numRef>
          </c:val>
          <c:extLst xmlns:c16r2="http://schemas.microsoft.com/office/drawing/2015/06/chart">
            <c:ext xmlns:c16="http://schemas.microsoft.com/office/drawing/2014/chart" uri="{C3380CC4-5D6E-409C-BE32-E72D297353CC}">
              <c16:uniqueId val="{00000001-7C6E-654E-A4E4-BBB6DBA56852}"/>
            </c:ext>
          </c:extLst>
        </c:ser>
        <c:ser>
          <c:idx val="2"/>
          <c:order val="2"/>
          <c:tx>
            <c:strRef>
              <c:f>Sheet1!$D$1</c:f>
              <c:strCache>
                <c:ptCount val="1"/>
                <c:pt idx="0">
                  <c:v>ほとんど目に入れない</c:v>
                </c:pt>
              </c:strCache>
            </c:strRef>
          </c:tx>
          <c:spPr>
            <a:solidFill>
              <a:schemeClr val="accent5">
                <a:tint val="8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キュレーションサイトやアプリ(n=99)</c:v>
                </c:pt>
                <c:pt idx="1">
                  <c:v>ニュース・ポータルサイト(n=213)</c:v>
                </c:pt>
                <c:pt idx="2">
                  <c:v>無料動画サイト(n=483)</c:v>
                </c:pt>
                <c:pt idx="3">
                  <c:v>ソーシャルメディア(n=203)</c:v>
                </c:pt>
              </c:strCache>
            </c:strRef>
          </c:cat>
          <c:val>
            <c:numRef>
              <c:f>Sheet1!$D$2:$D$5</c:f>
              <c:numCache>
                <c:formatCode>General</c:formatCode>
                <c:ptCount val="4"/>
                <c:pt idx="0">
                  <c:v>29.3</c:v>
                </c:pt>
                <c:pt idx="1">
                  <c:v>23</c:v>
                </c:pt>
                <c:pt idx="2">
                  <c:v>16.600000000000001</c:v>
                </c:pt>
                <c:pt idx="3">
                  <c:v>26.6</c:v>
                </c:pt>
              </c:numCache>
            </c:numRef>
          </c:val>
          <c:extLst xmlns:c16r2="http://schemas.microsoft.com/office/drawing/2015/06/chart">
            <c:ext xmlns:c16="http://schemas.microsoft.com/office/drawing/2014/chart" uri="{C3380CC4-5D6E-409C-BE32-E72D297353CC}">
              <c16:uniqueId val="{00000002-7C6E-654E-A4E4-BBB6DBA56852}"/>
            </c:ext>
          </c:extLst>
        </c:ser>
        <c:ser>
          <c:idx val="3"/>
          <c:order val="3"/>
          <c:tx>
            <c:strRef>
              <c:f>Sheet1!$E$1</c:f>
              <c:strCache>
                <c:ptCount val="1"/>
                <c:pt idx="0">
                  <c:v>スキップや×ボタンを押して広告をすぐに閉じる</c:v>
                </c:pt>
              </c:strCache>
            </c:strRef>
          </c:tx>
          <c:spPr>
            <a:solidFill>
              <a:schemeClr val="accent5">
                <a:tint val="58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キュレーションサイトやアプリ(n=99)</c:v>
                </c:pt>
                <c:pt idx="1">
                  <c:v>ニュース・ポータルサイト(n=213)</c:v>
                </c:pt>
                <c:pt idx="2">
                  <c:v>無料動画サイト(n=483)</c:v>
                </c:pt>
                <c:pt idx="3">
                  <c:v>ソーシャルメディア(n=203)</c:v>
                </c:pt>
              </c:strCache>
            </c:strRef>
          </c:cat>
          <c:val>
            <c:numRef>
              <c:f>Sheet1!$E$2:$E$5</c:f>
              <c:numCache>
                <c:formatCode>General</c:formatCode>
                <c:ptCount val="4"/>
                <c:pt idx="0">
                  <c:v>36.4</c:v>
                </c:pt>
                <c:pt idx="1">
                  <c:v>35.200000000000003</c:v>
                </c:pt>
                <c:pt idx="2">
                  <c:v>44.1</c:v>
                </c:pt>
                <c:pt idx="3">
                  <c:v>32.5</c:v>
                </c:pt>
              </c:numCache>
            </c:numRef>
          </c:val>
          <c:extLst xmlns:c16r2="http://schemas.microsoft.com/office/drawing/2015/06/chart">
            <c:ext xmlns:c16="http://schemas.microsoft.com/office/drawing/2014/chart" uri="{C3380CC4-5D6E-409C-BE32-E72D297353CC}">
              <c16:uniqueId val="{00000003-7C6E-654E-A4E4-BBB6DBA56852}"/>
            </c:ext>
          </c:extLst>
        </c:ser>
        <c:dLbls>
          <c:dLblPos val="ctr"/>
          <c:showLegendKey val="0"/>
          <c:showVal val="1"/>
          <c:showCatName val="0"/>
          <c:showSerName val="0"/>
          <c:showPercent val="0"/>
          <c:showBubbleSize val="0"/>
        </c:dLbls>
        <c:gapWidth val="150"/>
        <c:overlap val="100"/>
        <c:axId val="294951832"/>
        <c:axId val="294843424"/>
      </c:barChart>
      <c:catAx>
        <c:axId val="2949518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94843424"/>
        <c:crosses val="autoZero"/>
        <c:auto val="1"/>
        <c:lblAlgn val="ctr"/>
        <c:lblOffset val="100"/>
        <c:noMultiLvlLbl val="0"/>
      </c:catAx>
      <c:valAx>
        <c:axId val="29484342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94951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1">
  <a:schemeClr val="accent1"/>
</cs:colorStyle>
</file>

<file path=ppt/charts/colors4.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D52F31-6654-134F-8CE0-7C3ED7A187E9}" type="doc">
      <dgm:prSet loTypeId="urn:microsoft.com/office/officeart/2005/8/layout/pyramid1" loCatId="" qsTypeId="urn:microsoft.com/office/officeart/2005/8/quickstyle/simple1" qsCatId="simple" csTypeId="urn:microsoft.com/office/officeart/2005/8/colors/accent0_1" csCatId="mainScheme" phldr="1"/>
      <dgm:spPr/>
    </dgm:pt>
    <dgm:pt modelId="{BA2CE7FC-77A5-2940-A4A9-87ED833EB344}">
      <dgm:prSet phldrT="[テキスト]"/>
      <dgm:spPr>
        <a:solidFill>
          <a:schemeClr val="bg2"/>
        </a:solidFill>
        <a:ln w="19050">
          <a:solidFill>
            <a:schemeClr val="bg2">
              <a:lumMod val="50000"/>
            </a:schemeClr>
          </a:solidFill>
        </a:ln>
      </dgm:spPr>
      <dgm:t>
        <a:bodyPr/>
        <a:lstStyle/>
        <a:p>
          <a:r>
            <a:rPr kumimoji="1" lang="ja-JP" altLang="en-US"/>
            <a:t>エバンジェリスト</a:t>
          </a:r>
        </a:p>
      </dgm:t>
    </dgm:pt>
    <dgm:pt modelId="{4F54ADE4-7AC0-ED46-A2D8-40FB2E4CE866}" type="parTrans" cxnId="{F7B7B22E-44ED-5647-BA66-256AEFC512D4}">
      <dgm:prSet/>
      <dgm:spPr/>
      <dgm:t>
        <a:bodyPr/>
        <a:lstStyle/>
        <a:p>
          <a:endParaRPr kumimoji="1" lang="ja-JP" altLang="en-US"/>
        </a:p>
      </dgm:t>
    </dgm:pt>
    <dgm:pt modelId="{8BA34CEF-DEFE-8B4C-85AD-9C5EA673A377}" type="sibTrans" cxnId="{F7B7B22E-44ED-5647-BA66-256AEFC512D4}">
      <dgm:prSet/>
      <dgm:spPr/>
      <dgm:t>
        <a:bodyPr/>
        <a:lstStyle/>
        <a:p>
          <a:endParaRPr kumimoji="1" lang="ja-JP" altLang="en-US"/>
        </a:p>
      </dgm:t>
    </dgm:pt>
    <dgm:pt modelId="{AD3311BB-3CA8-4644-B78B-B9A4BB4CAFA1}">
      <dgm:prSet phldrT="[テキスト]"/>
      <dgm:spPr>
        <a:solidFill>
          <a:schemeClr val="bg2">
            <a:lumMod val="50000"/>
          </a:schemeClr>
        </a:solidFill>
        <a:ln w="19050">
          <a:solidFill>
            <a:schemeClr val="bg2">
              <a:lumMod val="50000"/>
            </a:schemeClr>
          </a:solidFill>
        </a:ln>
      </dgm:spPr>
      <dgm:t>
        <a:bodyPr/>
        <a:lstStyle/>
        <a:p>
          <a:r>
            <a:rPr kumimoji="1" lang="ja-JP" altLang="en-US">
              <a:solidFill>
                <a:schemeClr val="bg1"/>
              </a:solidFill>
            </a:rPr>
            <a:t>ゆるい参加</a:t>
          </a:r>
        </a:p>
      </dgm:t>
    </dgm:pt>
    <dgm:pt modelId="{B19464F5-AF11-7D46-9A19-EA3D872E2695}" type="parTrans" cxnId="{734FC344-B741-6648-BB17-09217C7BD0A3}">
      <dgm:prSet/>
      <dgm:spPr/>
      <dgm:t>
        <a:bodyPr/>
        <a:lstStyle/>
        <a:p>
          <a:endParaRPr kumimoji="1" lang="ja-JP" altLang="en-US"/>
        </a:p>
      </dgm:t>
    </dgm:pt>
    <dgm:pt modelId="{74F90A81-24A6-DF4E-8E86-E977AEBAA7A1}" type="sibTrans" cxnId="{734FC344-B741-6648-BB17-09217C7BD0A3}">
      <dgm:prSet/>
      <dgm:spPr/>
      <dgm:t>
        <a:bodyPr/>
        <a:lstStyle/>
        <a:p>
          <a:endParaRPr kumimoji="1" lang="ja-JP" altLang="en-US"/>
        </a:p>
      </dgm:t>
    </dgm:pt>
    <dgm:pt modelId="{163046BF-A391-3B43-9A92-12B47B98515F}">
      <dgm:prSet phldrT="[テキスト]"/>
      <dgm:spPr>
        <a:solidFill>
          <a:schemeClr val="bg2"/>
        </a:solidFill>
        <a:ln w="19050">
          <a:solidFill>
            <a:schemeClr val="bg2">
              <a:lumMod val="50000"/>
            </a:schemeClr>
          </a:solidFill>
        </a:ln>
      </dgm:spPr>
      <dgm:t>
        <a:bodyPr/>
        <a:lstStyle/>
        <a:p>
          <a:r>
            <a:rPr kumimoji="1" lang="ja-JP" altLang="en-US"/>
            <a:t>ロイヤル</a:t>
          </a:r>
          <a:endParaRPr kumimoji="1" lang="en-US" altLang="ja-JP" dirty="0"/>
        </a:p>
        <a:p>
          <a:r>
            <a:rPr kumimoji="1" lang="ja-JP" altLang="en-US"/>
            <a:t>カスタマー</a:t>
          </a:r>
        </a:p>
      </dgm:t>
    </dgm:pt>
    <dgm:pt modelId="{14661140-D4B7-584F-A485-A0765C80E7D5}" type="parTrans" cxnId="{CBD3E8A8-8864-EF46-A23D-5999185E089D}">
      <dgm:prSet/>
      <dgm:spPr/>
      <dgm:t>
        <a:bodyPr/>
        <a:lstStyle/>
        <a:p>
          <a:endParaRPr kumimoji="1" lang="ja-JP" altLang="en-US"/>
        </a:p>
      </dgm:t>
    </dgm:pt>
    <dgm:pt modelId="{A5E914EB-DAD3-A941-9ADA-CCA0DB9C95C6}" type="sibTrans" cxnId="{CBD3E8A8-8864-EF46-A23D-5999185E089D}">
      <dgm:prSet/>
      <dgm:spPr/>
      <dgm:t>
        <a:bodyPr/>
        <a:lstStyle/>
        <a:p>
          <a:endParaRPr kumimoji="1" lang="ja-JP" altLang="en-US"/>
        </a:p>
      </dgm:t>
    </dgm:pt>
    <dgm:pt modelId="{D269FF46-72A7-824D-A2E4-074A1514F242}">
      <dgm:prSet phldrT="[テキスト]"/>
      <dgm:spPr>
        <a:solidFill>
          <a:schemeClr val="bg2"/>
        </a:solidFill>
        <a:ln w="19050">
          <a:solidFill>
            <a:schemeClr val="bg2">
              <a:lumMod val="50000"/>
            </a:schemeClr>
          </a:solidFill>
        </a:ln>
      </dgm:spPr>
      <dgm:t>
        <a:bodyPr/>
        <a:lstStyle/>
        <a:p>
          <a:r>
            <a:rPr kumimoji="1" lang="ja-JP" altLang="en-US"/>
            <a:t>ファン</a:t>
          </a:r>
        </a:p>
      </dgm:t>
    </dgm:pt>
    <dgm:pt modelId="{A7B2C43E-8752-074A-B9DD-6D3A1B2964FD}" type="parTrans" cxnId="{3686D826-80BD-FE46-9D6E-6490E747EEFE}">
      <dgm:prSet/>
      <dgm:spPr/>
      <dgm:t>
        <a:bodyPr/>
        <a:lstStyle/>
        <a:p>
          <a:endParaRPr kumimoji="1" lang="ja-JP" altLang="en-US"/>
        </a:p>
      </dgm:t>
    </dgm:pt>
    <dgm:pt modelId="{53446EF9-BFD4-774C-A379-33A5732964C9}" type="sibTrans" cxnId="{3686D826-80BD-FE46-9D6E-6490E747EEFE}">
      <dgm:prSet/>
      <dgm:spPr/>
      <dgm:t>
        <a:bodyPr/>
        <a:lstStyle/>
        <a:p>
          <a:endParaRPr kumimoji="1" lang="ja-JP" altLang="en-US"/>
        </a:p>
      </dgm:t>
    </dgm:pt>
    <dgm:pt modelId="{91D56B46-20D3-FF4C-BCAB-D8ECC0A73511}" type="pres">
      <dgm:prSet presAssocID="{18D52F31-6654-134F-8CE0-7C3ED7A187E9}" presName="Name0" presStyleCnt="0">
        <dgm:presLayoutVars>
          <dgm:dir/>
          <dgm:animLvl val="lvl"/>
          <dgm:resizeHandles val="exact"/>
        </dgm:presLayoutVars>
      </dgm:prSet>
      <dgm:spPr/>
    </dgm:pt>
    <dgm:pt modelId="{48D2CCC7-B27A-1749-9AC9-AB3881082A3B}" type="pres">
      <dgm:prSet presAssocID="{BA2CE7FC-77A5-2940-A4A9-87ED833EB344}" presName="Name8" presStyleCnt="0"/>
      <dgm:spPr/>
    </dgm:pt>
    <dgm:pt modelId="{1EA10397-C491-6C43-8C3A-4360BB9F7226}" type="pres">
      <dgm:prSet presAssocID="{BA2CE7FC-77A5-2940-A4A9-87ED833EB344}" presName="level" presStyleLbl="node1" presStyleIdx="0" presStyleCnt="4">
        <dgm:presLayoutVars>
          <dgm:chMax val="1"/>
          <dgm:bulletEnabled val="1"/>
        </dgm:presLayoutVars>
      </dgm:prSet>
      <dgm:spPr/>
      <dgm:t>
        <a:bodyPr/>
        <a:lstStyle/>
        <a:p>
          <a:endParaRPr kumimoji="1" lang="ja-JP" altLang="en-US"/>
        </a:p>
      </dgm:t>
    </dgm:pt>
    <dgm:pt modelId="{E942FE99-E0E2-5342-9FD9-CB5CAABF9D3D}" type="pres">
      <dgm:prSet presAssocID="{BA2CE7FC-77A5-2940-A4A9-87ED833EB344}" presName="levelTx" presStyleLbl="revTx" presStyleIdx="0" presStyleCnt="0">
        <dgm:presLayoutVars>
          <dgm:chMax val="1"/>
          <dgm:bulletEnabled val="1"/>
        </dgm:presLayoutVars>
      </dgm:prSet>
      <dgm:spPr/>
      <dgm:t>
        <a:bodyPr/>
        <a:lstStyle/>
        <a:p>
          <a:endParaRPr kumimoji="1" lang="ja-JP" altLang="en-US"/>
        </a:p>
      </dgm:t>
    </dgm:pt>
    <dgm:pt modelId="{6927DC16-D1BB-2C49-86F9-01FB863ED55B}" type="pres">
      <dgm:prSet presAssocID="{163046BF-A391-3B43-9A92-12B47B98515F}" presName="Name8" presStyleCnt="0"/>
      <dgm:spPr/>
    </dgm:pt>
    <dgm:pt modelId="{ADE24B67-B07E-5E47-BC97-3E8123E6192D}" type="pres">
      <dgm:prSet presAssocID="{163046BF-A391-3B43-9A92-12B47B98515F}" presName="level" presStyleLbl="node1" presStyleIdx="1" presStyleCnt="4">
        <dgm:presLayoutVars>
          <dgm:chMax val="1"/>
          <dgm:bulletEnabled val="1"/>
        </dgm:presLayoutVars>
      </dgm:prSet>
      <dgm:spPr/>
      <dgm:t>
        <a:bodyPr/>
        <a:lstStyle/>
        <a:p>
          <a:endParaRPr kumimoji="1" lang="ja-JP" altLang="en-US"/>
        </a:p>
      </dgm:t>
    </dgm:pt>
    <dgm:pt modelId="{941FCC30-8D3D-BC45-8B53-E21A7AF7EA16}" type="pres">
      <dgm:prSet presAssocID="{163046BF-A391-3B43-9A92-12B47B98515F}" presName="levelTx" presStyleLbl="revTx" presStyleIdx="0" presStyleCnt="0">
        <dgm:presLayoutVars>
          <dgm:chMax val="1"/>
          <dgm:bulletEnabled val="1"/>
        </dgm:presLayoutVars>
      </dgm:prSet>
      <dgm:spPr/>
      <dgm:t>
        <a:bodyPr/>
        <a:lstStyle/>
        <a:p>
          <a:endParaRPr kumimoji="1" lang="ja-JP" altLang="en-US"/>
        </a:p>
      </dgm:t>
    </dgm:pt>
    <dgm:pt modelId="{9142CE7D-8E73-5542-9233-9E4C83B9762B}" type="pres">
      <dgm:prSet presAssocID="{D269FF46-72A7-824D-A2E4-074A1514F242}" presName="Name8" presStyleCnt="0"/>
      <dgm:spPr/>
    </dgm:pt>
    <dgm:pt modelId="{E7D2FADB-92E0-1D4B-8ED6-47775C657696}" type="pres">
      <dgm:prSet presAssocID="{D269FF46-72A7-824D-A2E4-074A1514F242}" presName="level" presStyleLbl="node1" presStyleIdx="2" presStyleCnt="4">
        <dgm:presLayoutVars>
          <dgm:chMax val="1"/>
          <dgm:bulletEnabled val="1"/>
        </dgm:presLayoutVars>
      </dgm:prSet>
      <dgm:spPr/>
      <dgm:t>
        <a:bodyPr/>
        <a:lstStyle/>
        <a:p>
          <a:endParaRPr kumimoji="1" lang="ja-JP" altLang="en-US"/>
        </a:p>
      </dgm:t>
    </dgm:pt>
    <dgm:pt modelId="{160F34E3-8FD5-814D-9D7D-6C8E762F4E45}" type="pres">
      <dgm:prSet presAssocID="{D269FF46-72A7-824D-A2E4-074A1514F242}" presName="levelTx" presStyleLbl="revTx" presStyleIdx="0" presStyleCnt="0">
        <dgm:presLayoutVars>
          <dgm:chMax val="1"/>
          <dgm:bulletEnabled val="1"/>
        </dgm:presLayoutVars>
      </dgm:prSet>
      <dgm:spPr/>
      <dgm:t>
        <a:bodyPr/>
        <a:lstStyle/>
        <a:p>
          <a:endParaRPr kumimoji="1" lang="ja-JP" altLang="en-US"/>
        </a:p>
      </dgm:t>
    </dgm:pt>
    <dgm:pt modelId="{45CC99DE-1CC6-AC4D-9BFA-B871DDFE4135}" type="pres">
      <dgm:prSet presAssocID="{AD3311BB-3CA8-4644-B78B-B9A4BB4CAFA1}" presName="Name8" presStyleCnt="0"/>
      <dgm:spPr/>
    </dgm:pt>
    <dgm:pt modelId="{DB0D9360-3F9B-EE44-9828-52D78A71F0D0}" type="pres">
      <dgm:prSet presAssocID="{AD3311BB-3CA8-4644-B78B-B9A4BB4CAFA1}" presName="level" presStyleLbl="node1" presStyleIdx="3" presStyleCnt="4">
        <dgm:presLayoutVars>
          <dgm:chMax val="1"/>
          <dgm:bulletEnabled val="1"/>
        </dgm:presLayoutVars>
      </dgm:prSet>
      <dgm:spPr/>
      <dgm:t>
        <a:bodyPr/>
        <a:lstStyle/>
        <a:p>
          <a:endParaRPr kumimoji="1" lang="ja-JP" altLang="en-US"/>
        </a:p>
      </dgm:t>
    </dgm:pt>
    <dgm:pt modelId="{A7A9BCBE-41AC-4E4A-AC90-E9B2EF6C55B4}" type="pres">
      <dgm:prSet presAssocID="{AD3311BB-3CA8-4644-B78B-B9A4BB4CAFA1}" presName="levelTx" presStyleLbl="revTx" presStyleIdx="0" presStyleCnt="0">
        <dgm:presLayoutVars>
          <dgm:chMax val="1"/>
          <dgm:bulletEnabled val="1"/>
        </dgm:presLayoutVars>
      </dgm:prSet>
      <dgm:spPr/>
      <dgm:t>
        <a:bodyPr/>
        <a:lstStyle/>
        <a:p>
          <a:endParaRPr kumimoji="1" lang="ja-JP" altLang="en-US"/>
        </a:p>
      </dgm:t>
    </dgm:pt>
  </dgm:ptLst>
  <dgm:cxnLst>
    <dgm:cxn modelId="{7679A0E0-BCEC-EC4B-9A34-7BB66811306A}" type="presOf" srcId="{BA2CE7FC-77A5-2940-A4A9-87ED833EB344}" destId="{E942FE99-E0E2-5342-9FD9-CB5CAABF9D3D}" srcOrd="1" destOrd="0" presId="urn:microsoft.com/office/officeart/2005/8/layout/pyramid1"/>
    <dgm:cxn modelId="{744163BC-AED8-FD46-BDAD-A5A5303DF115}" type="presOf" srcId="{AD3311BB-3CA8-4644-B78B-B9A4BB4CAFA1}" destId="{A7A9BCBE-41AC-4E4A-AC90-E9B2EF6C55B4}" srcOrd="1" destOrd="0" presId="urn:microsoft.com/office/officeart/2005/8/layout/pyramid1"/>
    <dgm:cxn modelId="{BA2C0F14-8861-1745-BF41-0AEB499EAB22}" type="presOf" srcId="{BA2CE7FC-77A5-2940-A4A9-87ED833EB344}" destId="{1EA10397-C491-6C43-8C3A-4360BB9F7226}" srcOrd="0" destOrd="0" presId="urn:microsoft.com/office/officeart/2005/8/layout/pyramid1"/>
    <dgm:cxn modelId="{3686D826-80BD-FE46-9D6E-6490E747EEFE}" srcId="{18D52F31-6654-134F-8CE0-7C3ED7A187E9}" destId="{D269FF46-72A7-824D-A2E4-074A1514F242}" srcOrd="2" destOrd="0" parTransId="{A7B2C43E-8752-074A-B9DD-6D3A1B2964FD}" sibTransId="{53446EF9-BFD4-774C-A379-33A5732964C9}"/>
    <dgm:cxn modelId="{734FC344-B741-6648-BB17-09217C7BD0A3}" srcId="{18D52F31-6654-134F-8CE0-7C3ED7A187E9}" destId="{AD3311BB-3CA8-4644-B78B-B9A4BB4CAFA1}" srcOrd="3" destOrd="0" parTransId="{B19464F5-AF11-7D46-9A19-EA3D872E2695}" sibTransId="{74F90A81-24A6-DF4E-8E86-E977AEBAA7A1}"/>
    <dgm:cxn modelId="{3A72388F-D2B6-7E45-B472-04D35E5B5CD4}" type="presOf" srcId="{D269FF46-72A7-824D-A2E4-074A1514F242}" destId="{E7D2FADB-92E0-1D4B-8ED6-47775C657696}" srcOrd="0" destOrd="0" presId="urn:microsoft.com/office/officeart/2005/8/layout/pyramid1"/>
    <dgm:cxn modelId="{34BAB6BF-5FA2-3B42-92FA-6D9EF0676C59}" type="presOf" srcId="{D269FF46-72A7-824D-A2E4-074A1514F242}" destId="{160F34E3-8FD5-814D-9D7D-6C8E762F4E45}" srcOrd="1" destOrd="0" presId="urn:microsoft.com/office/officeart/2005/8/layout/pyramid1"/>
    <dgm:cxn modelId="{0BBC1EF5-C037-9A4F-9263-519ADB616A94}" type="presOf" srcId="{18D52F31-6654-134F-8CE0-7C3ED7A187E9}" destId="{91D56B46-20D3-FF4C-BCAB-D8ECC0A73511}" srcOrd="0" destOrd="0" presId="urn:microsoft.com/office/officeart/2005/8/layout/pyramid1"/>
    <dgm:cxn modelId="{F797C31F-E3BA-6F4E-BEF5-5C64836694F6}" type="presOf" srcId="{AD3311BB-3CA8-4644-B78B-B9A4BB4CAFA1}" destId="{DB0D9360-3F9B-EE44-9828-52D78A71F0D0}" srcOrd="0" destOrd="0" presId="urn:microsoft.com/office/officeart/2005/8/layout/pyramid1"/>
    <dgm:cxn modelId="{F7B7B22E-44ED-5647-BA66-256AEFC512D4}" srcId="{18D52F31-6654-134F-8CE0-7C3ED7A187E9}" destId="{BA2CE7FC-77A5-2940-A4A9-87ED833EB344}" srcOrd="0" destOrd="0" parTransId="{4F54ADE4-7AC0-ED46-A2D8-40FB2E4CE866}" sibTransId="{8BA34CEF-DEFE-8B4C-85AD-9C5EA673A377}"/>
    <dgm:cxn modelId="{9466EED8-037C-3B44-81B4-645F666DA665}" type="presOf" srcId="{163046BF-A391-3B43-9A92-12B47B98515F}" destId="{ADE24B67-B07E-5E47-BC97-3E8123E6192D}" srcOrd="0" destOrd="0" presId="urn:microsoft.com/office/officeart/2005/8/layout/pyramid1"/>
    <dgm:cxn modelId="{B2FFE37B-E2B9-9444-B399-86AF470B2A53}" type="presOf" srcId="{163046BF-A391-3B43-9A92-12B47B98515F}" destId="{941FCC30-8D3D-BC45-8B53-E21A7AF7EA16}" srcOrd="1" destOrd="0" presId="urn:microsoft.com/office/officeart/2005/8/layout/pyramid1"/>
    <dgm:cxn modelId="{CBD3E8A8-8864-EF46-A23D-5999185E089D}" srcId="{18D52F31-6654-134F-8CE0-7C3ED7A187E9}" destId="{163046BF-A391-3B43-9A92-12B47B98515F}" srcOrd="1" destOrd="0" parTransId="{14661140-D4B7-584F-A485-A0765C80E7D5}" sibTransId="{A5E914EB-DAD3-A941-9ADA-CCA0DB9C95C6}"/>
    <dgm:cxn modelId="{C93EEC4E-FA39-7549-ABCA-05A4EF296351}" type="presParOf" srcId="{91D56B46-20D3-FF4C-BCAB-D8ECC0A73511}" destId="{48D2CCC7-B27A-1749-9AC9-AB3881082A3B}" srcOrd="0" destOrd="0" presId="urn:microsoft.com/office/officeart/2005/8/layout/pyramid1"/>
    <dgm:cxn modelId="{92124AE5-19C0-934C-8E32-7E44BC364CB8}" type="presParOf" srcId="{48D2CCC7-B27A-1749-9AC9-AB3881082A3B}" destId="{1EA10397-C491-6C43-8C3A-4360BB9F7226}" srcOrd="0" destOrd="0" presId="urn:microsoft.com/office/officeart/2005/8/layout/pyramid1"/>
    <dgm:cxn modelId="{9BD0CE68-FF56-AF42-B7CF-3F25389889A2}" type="presParOf" srcId="{48D2CCC7-B27A-1749-9AC9-AB3881082A3B}" destId="{E942FE99-E0E2-5342-9FD9-CB5CAABF9D3D}" srcOrd="1" destOrd="0" presId="urn:microsoft.com/office/officeart/2005/8/layout/pyramid1"/>
    <dgm:cxn modelId="{3707887A-FD6D-9742-B2EA-DBAD304F1BCD}" type="presParOf" srcId="{91D56B46-20D3-FF4C-BCAB-D8ECC0A73511}" destId="{6927DC16-D1BB-2C49-86F9-01FB863ED55B}" srcOrd="1" destOrd="0" presId="urn:microsoft.com/office/officeart/2005/8/layout/pyramid1"/>
    <dgm:cxn modelId="{653623F8-EEE7-9F41-BEF8-D496CB646792}" type="presParOf" srcId="{6927DC16-D1BB-2C49-86F9-01FB863ED55B}" destId="{ADE24B67-B07E-5E47-BC97-3E8123E6192D}" srcOrd="0" destOrd="0" presId="urn:microsoft.com/office/officeart/2005/8/layout/pyramid1"/>
    <dgm:cxn modelId="{B82BE204-517E-BB4A-8FBC-FA4BEDFDB1CD}" type="presParOf" srcId="{6927DC16-D1BB-2C49-86F9-01FB863ED55B}" destId="{941FCC30-8D3D-BC45-8B53-E21A7AF7EA16}" srcOrd="1" destOrd="0" presId="urn:microsoft.com/office/officeart/2005/8/layout/pyramid1"/>
    <dgm:cxn modelId="{068545D2-AA48-D944-A3E6-8CACF1EABD10}" type="presParOf" srcId="{91D56B46-20D3-FF4C-BCAB-D8ECC0A73511}" destId="{9142CE7D-8E73-5542-9233-9E4C83B9762B}" srcOrd="2" destOrd="0" presId="urn:microsoft.com/office/officeart/2005/8/layout/pyramid1"/>
    <dgm:cxn modelId="{6057F162-0903-F142-AD2C-6AEAE1D7D459}" type="presParOf" srcId="{9142CE7D-8E73-5542-9233-9E4C83B9762B}" destId="{E7D2FADB-92E0-1D4B-8ED6-47775C657696}" srcOrd="0" destOrd="0" presId="urn:microsoft.com/office/officeart/2005/8/layout/pyramid1"/>
    <dgm:cxn modelId="{D2546C1F-375F-AF4A-A575-038109CC9DD4}" type="presParOf" srcId="{9142CE7D-8E73-5542-9233-9E4C83B9762B}" destId="{160F34E3-8FD5-814D-9D7D-6C8E762F4E45}" srcOrd="1" destOrd="0" presId="urn:microsoft.com/office/officeart/2005/8/layout/pyramid1"/>
    <dgm:cxn modelId="{BFEE486F-9115-FF4A-A8C1-AA26B2BC83D3}" type="presParOf" srcId="{91D56B46-20D3-FF4C-BCAB-D8ECC0A73511}" destId="{45CC99DE-1CC6-AC4D-9BFA-B871DDFE4135}" srcOrd="3" destOrd="0" presId="urn:microsoft.com/office/officeart/2005/8/layout/pyramid1"/>
    <dgm:cxn modelId="{9CAD8EC1-B868-D948-B920-D7B11C699044}" type="presParOf" srcId="{45CC99DE-1CC6-AC4D-9BFA-B871DDFE4135}" destId="{DB0D9360-3F9B-EE44-9828-52D78A71F0D0}" srcOrd="0" destOrd="0" presId="urn:microsoft.com/office/officeart/2005/8/layout/pyramid1"/>
    <dgm:cxn modelId="{DACDC788-B1AC-4140-A5D0-47A012DE77E9}" type="presParOf" srcId="{45CC99DE-1CC6-AC4D-9BFA-B871DDFE4135}" destId="{A7A9BCBE-41AC-4E4A-AC90-E9B2EF6C55B4}" srcOrd="1" destOrd="0" presId="urn:microsoft.com/office/officeart/2005/8/layout/pyramid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FAAF21-9044-DA4D-BC4E-4F23CAA62CB1}" type="datetimeFigureOut">
              <a:rPr kumimoji="1" lang="ja-JP" altLang="en-US" smtClean="0"/>
              <a:t>2019/9/18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C24AAF-7568-2341-9E6C-B7A249981A6C}" type="slidenum">
              <a:rPr kumimoji="1" lang="ja-JP" altLang="en-US" smtClean="0"/>
              <a:t>‹#›</a:t>
            </a:fld>
            <a:endParaRPr kumimoji="1" lang="ja-JP" altLang="en-US"/>
          </a:p>
        </p:txBody>
      </p:sp>
    </p:spTree>
    <p:extLst>
      <p:ext uri="{BB962C8B-B14F-4D97-AF65-F5344CB8AC3E}">
        <p14:creationId xmlns:p14="http://schemas.microsoft.com/office/powerpoint/2010/main" val="26500274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a:t>
            </a:fld>
            <a:endParaRPr kumimoji="1" lang="ja-JP" altLang="en-US"/>
          </a:p>
        </p:txBody>
      </p:sp>
    </p:spTree>
    <p:extLst>
      <p:ext uri="{BB962C8B-B14F-4D97-AF65-F5344CB8AC3E}">
        <p14:creationId xmlns:p14="http://schemas.microsoft.com/office/powerpoint/2010/main" val="1285623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18</a:t>
            </a:fld>
            <a:endParaRPr kumimoji="1" lang="ja-JP" altLang="en-US"/>
          </a:p>
        </p:txBody>
      </p:sp>
    </p:spTree>
    <p:extLst>
      <p:ext uri="{BB962C8B-B14F-4D97-AF65-F5344CB8AC3E}">
        <p14:creationId xmlns:p14="http://schemas.microsoft.com/office/powerpoint/2010/main" val="1601643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21</a:t>
            </a:fld>
            <a:endParaRPr kumimoji="1" lang="ja-JP" altLang="en-US"/>
          </a:p>
        </p:txBody>
      </p:sp>
    </p:spTree>
    <p:extLst>
      <p:ext uri="{BB962C8B-B14F-4D97-AF65-F5344CB8AC3E}">
        <p14:creationId xmlns:p14="http://schemas.microsoft.com/office/powerpoint/2010/main" val="109228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22</a:t>
            </a:fld>
            <a:endParaRPr kumimoji="1" lang="ja-JP" altLang="en-US"/>
          </a:p>
        </p:txBody>
      </p:sp>
    </p:spTree>
    <p:extLst>
      <p:ext uri="{BB962C8B-B14F-4D97-AF65-F5344CB8AC3E}">
        <p14:creationId xmlns:p14="http://schemas.microsoft.com/office/powerpoint/2010/main" val="453969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23</a:t>
            </a:fld>
            <a:endParaRPr kumimoji="1" lang="ja-JP" altLang="en-US"/>
          </a:p>
        </p:txBody>
      </p:sp>
    </p:spTree>
    <p:extLst>
      <p:ext uri="{BB962C8B-B14F-4D97-AF65-F5344CB8AC3E}">
        <p14:creationId xmlns:p14="http://schemas.microsoft.com/office/powerpoint/2010/main" val="40832102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24</a:t>
            </a:fld>
            <a:endParaRPr kumimoji="1" lang="ja-JP" altLang="en-US"/>
          </a:p>
        </p:txBody>
      </p:sp>
    </p:spTree>
    <p:extLst>
      <p:ext uri="{BB962C8B-B14F-4D97-AF65-F5344CB8AC3E}">
        <p14:creationId xmlns:p14="http://schemas.microsoft.com/office/powerpoint/2010/main" val="222946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25</a:t>
            </a:fld>
            <a:endParaRPr kumimoji="1" lang="ja-JP" altLang="en-US"/>
          </a:p>
        </p:txBody>
      </p:sp>
    </p:spTree>
    <p:extLst>
      <p:ext uri="{BB962C8B-B14F-4D97-AF65-F5344CB8AC3E}">
        <p14:creationId xmlns:p14="http://schemas.microsoft.com/office/powerpoint/2010/main" val="18203389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26</a:t>
            </a:fld>
            <a:endParaRPr kumimoji="1" lang="ja-JP" altLang="en-US"/>
          </a:p>
        </p:txBody>
      </p:sp>
    </p:spTree>
    <p:extLst>
      <p:ext uri="{BB962C8B-B14F-4D97-AF65-F5344CB8AC3E}">
        <p14:creationId xmlns:p14="http://schemas.microsoft.com/office/powerpoint/2010/main" val="39162793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27</a:t>
            </a:fld>
            <a:endParaRPr kumimoji="1" lang="ja-JP" altLang="en-US"/>
          </a:p>
        </p:txBody>
      </p:sp>
    </p:spTree>
    <p:extLst>
      <p:ext uri="{BB962C8B-B14F-4D97-AF65-F5344CB8AC3E}">
        <p14:creationId xmlns:p14="http://schemas.microsoft.com/office/powerpoint/2010/main" val="3323463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30</a:t>
            </a:fld>
            <a:endParaRPr kumimoji="1" lang="ja-JP" altLang="en-US"/>
          </a:p>
        </p:txBody>
      </p:sp>
    </p:spTree>
    <p:extLst>
      <p:ext uri="{BB962C8B-B14F-4D97-AF65-F5344CB8AC3E}">
        <p14:creationId xmlns:p14="http://schemas.microsoft.com/office/powerpoint/2010/main" val="1906938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31</a:t>
            </a:fld>
            <a:endParaRPr kumimoji="1" lang="ja-JP" altLang="en-US"/>
          </a:p>
        </p:txBody>
      </p:sp>
    </p:spTree>
    <p:extLst>
      <p:ext uri="{BB962C8B-B14F-4D97-AF65-F5344CB8AC3E}">
        <p14:creationId xmlns:p14="http://schemas.microsoft.com/office/powerpoint/2010/main" val="2704097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6</a:t>
            </a:fld>
            <a:endParaRPr kumimoji="1" lang="ja-JP" altLang="en-US"/>
          </a:p>
        </p:txBody>
      </p:sp>
    </p:spTree>
    <p:extLst>
      <p:ext uri="{BB962C8B-B14F-4D97-AF65-F5344CB8AC3E}">
        <p14:creationId xmlns:p14="http://schemas.microsoft.com/office/powerpoint/2010/main" val="4116909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32</a:t>
            </a:fld>
            <a:endParaRPr kumimoji="1" lang="ja-JP" altLang="en-US"/>
          </a:p>
        </p:txBody>
      </p:sp>
    </p:spTree>
    <p:extLst>
      <p:ext uri="{BB962C8B-B14F-4D97-AF65-F5344CB8AC3E}">
        <p14:creationId xmlns:p14="http://schemas.microsoft.com/office/powerpoint/2010/main" val="23121431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34</a:t>
            </a:fld>
            <a:endParaRPr kumimoji="1" lang="ja-JP" altLang="en-US"/>
          </a:p>
        </p:txBody>
      </p:sp>
    </p:spTree>
    <p:extLst>
      <p:ext uri="{BB962C8B-B14F-4D97-AF65-F5344CB8AC3E}">
        <p14:creationId xmlns:p14="http://schemas.microsoft.com/office/powerpoint/2010/main" val="36063487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39</a:t>
            </a:fld>
            <a:endParaRPr kumimoji="1" lang="ja-JP" altLang="en-US"/>
          </a:p>
        </p:txBody>
      </p:sp>
    </p:spTree>
    <p:extLst>
      <p:ext uri="{BB962C8B-B14F-4D97-AF65-F5344CB8AC3E}">
        <p14:creationId xmlns:p14="http://schemas.microsoft.com/office/powerpoint/2010/main" val="1132083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8</a:t>
            </a:fld>
            <a:endParaRPr kumimoji="1" lang="ja-JP" altLang="en-US"/>
          </a:p>
        </p:txBody>
      </p:sp>
    </p:spTree>
    <p:extLst>
      <p:ext uri="{BB962C8B-B14F-4D97-AF65-F5344CB8AC3E}">
        <p14:creationId xmlns:p14="http://schemas.microsoft.com/office/powerpoint/2010/main" val="3656824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9</a:t>
            </a:fld>
            <a:endParaRPr kumimoji="1" lang="ja-JP" altLang="en-US"/>
          </a:p>
        </p:txBody>
      </p:sp>
    </p:spTree>
    <p:extLst>
      <p:ext uri="{BB962C8B-B14F-4D97-AF65-F5344CB8AC3E}">
        <p14:creationId xmlns:p14="http://schemas.microsoft.com/office/powerpoint/2010/main" val="3163638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11</a:t>
            </a:fld>
            <a:endParaRPr kumimoji="1" lang="ja-JP" altLang="en-US"/>
          </a:p>
        </p:txBody>
      </p:sp>
    </p:spTree>
    <p:extLst>
      <p:ext uri="{BB962C8B-B14F-4D97-AF65-F5344CB8AC3E}">
        <p14:creationId xmlns:p14="http://schemas.microsoft.com/office/powerpoint/2010/main" val="4021504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12</a:t>
            </a:fld>
            <a:endParaRPr kumimoji="1" lang="ja-JP" altLang="en-US"/>
          </a:p>
        </p:txBody>
      </p:sp>
    </p:spTree>
    <p:extLst>
      <p:ext uri="{BB962C8B-B14F-4D97-AF65-F5344CB8AC3E}">
        <p14:creationId xmlns:p14="http://schemas.microsoft.com/office/powerpoint/2010/main" val="2840173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13</a:t>
            </a:fld>
            <a:endParaRPr kumimoji="1" lang="ja-JP" altLang="en-US"/>
          </a:p>
        </p:txBody>
      </p:sp>
    </p:spTree>
    <p:extLst>
      <p:ext uri="{BB962C8B-B14F-4D97-AF65-F5344CB8AC3E}">
        <p14:creationId xmlns:p14="http://schemas.microsoft.com/office/powerpoint/2010/main" val="1915583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15</a:t>
            </a:fld>
            <a:endParaRPr kumimoji="1" lang="ja-JP" altLang="en-US"/>
          </a:p>
        </p:txBody>
      </p:sp>
    </p:spTree>
    <p:extLst>
      <p:ext uri="{BB962C8B-B14F-4D97-AF65-F5344CB8AC3E}">
        <p14:creationId xmlns:p14="http://schemas.microsoft.com/office/powerpoint/2010/main" val="1019646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16</a:t>
            </a:fld>
            <a:endParaRPr kumimoji="1" lang="ja-JP" altLang="en-US"/>
          </a:p>
        </p:txBody>
      </p:sp>
    </p:spTree>
    <p:extLst>
      <p:ext uri="{BB962C8B-B14F-4D97-AF65-F5344CB8AC3E}">
        <p14:creationId xmlns:p14="http://schemas.microsoft.com/office/powerpoint/2010/main" val="3989969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29C3CE2-A645-BD49-AF82-1745E79ECFA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xmlns="" id="{0E113DBF-0C25-3D48-BA43-3AEB1D8F2E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xmlns="" id="{A809FAA5-8FD9-484A-95DE-081A2ADB6496}"/>
              </a:ext>
            </a:extLst>
          </p:cNvPr>
          <p:cNvSpPr>
            <a:spLocks noGrp="1"/>
          </p:cNvSpPr>
          <p:nvPr>
            <p:ph type="dt" sz="half" idx="10"/>
          </p:nvPr>
        </p:nvSpPr>
        <p:spPr/>
        <p:txBody>
          <a:bodyPr/>
          <a:lstStyle/>
          <a:p>
            <a:fld id="{6DB03B86-BB99-644A-A47A-81C85FF3FE48}"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9C9C24CF-587C-0447-81DD-C705258889C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DBE08B38-08AC-634D-840A-9B403AA7DD62}"/>
              </a:ext>
            </a:extLst>
          </p:cNvPr>
          <p:cNvSpPr>
            <a:spLocks noGrp="1"/>
          </p:cNvSpPr>
          <p:nvPr>
            <p:ph type="sldNum" sz="quarter" idx="12"/>
          </p:nvPr>
        </p:nvSpPr>
        <p:spPr/>
        <p:txBody>
          <a:bodyPr/>
          <a:lstStyle>
            <a:lvl1pPr>
              <a:defRPr>
                <a:solidFill>
                  <a:schemeClr val="tx1"/>
                </a:solidFill>
              </a:defRPr>
            </a:lvl1pPr>
          </a:lstStyle>
          <a:p>
            <a:fld id="{0E35A073-45BD-4E4B-8276-892D5B9C5FB3}" type="slidenum">
              <a:rPr lang="ja-JP" altLang="en-US" smtClean="0"/>
              <a:pPr/>
              <a:t>‹#›</a:t>
            </a:fld>
            <a:endParaRPr lang="ja-JP" altLang="en-US"/>
          </a:p>
        </p:txBody>
      </p:sp>
    </p:spTree>
    <p:extLst>
      <p:ext uri="{BB962C8B-B14F-4D97-AF65-F5344CB8AC3E}">
        <p14:creationId xmlns:p14="http://schemas.microsoft.com/office/powerpoint/2010/main" val="3485508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97C6C86-BE44-B147-A7E5-D705DE1B4DE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8DDF335D-4983-424E-862F-9AC9C3E79CC8}"/>
              </a:ext>
            </a:extLst>
          </p:cNvPr>
          <p:cNvSpPr>
            <a:spLocks noGrp="1"/>
          </p:cNvSpPr>
          <p:nvPr>
            <p:ph type="body" orient="vert" idx="1"/>
          </p:nvPr>
        </p:nvSpPr>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AED212BD-FF49-B24C-9D54-F2153591210B}"/>
              </a:ext>
            </a:extLst>
          </p:cNvPr>
          <p:cNvSpPr>
            <a:spLocks noGrp="1"/>
          </p:cNvSpPr>
          <p:nvPr>
            <p:ph type="dt" sz="half" idx="10"/>
          </p:nvPr>
        </p:nvSpPr>
        <p:spPr/>
        <p:txBody>
          <a:bodyPr/>
          <a:lstStyle/>
          <a:p>
            <a:fld id="{E375879D-D98A-954B-896F-8C65A9C6A210}"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56B18B12-47C5-0747-AA50-5667216261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F3D924B7-B84E-2E44-8BEB-90398A91101E}"/>
              </a:ext>
            </a:extLst>
          </p:cNvPr>
          <p:cNvSpPr>
            <a:spLocks noGrp="1"/>
          </p:cNvSpPr>
          <p:nvPr>
            <p:ph type="sldNum" sz="quarter" idx="12"/>
          </p:nvPr>
        </p:nvSpPr>
        <p:spPr/>
        <p:txBody>
          <a:bodyPr/>
          <a:lstStyle/>
          <a:p>
            <a:fld id="{0E35A073-45BD-4E4B-8276-892D5B9C5FB3}" type="slidenum">
              <a:rPr kumimoji="1" lang="ja-JP" altLang="en-US" smtClean="0"/>
              <a:t>‹#›</a:t>
            </a:fld>
            <a:endParaRPr kumimoji="1" lang="ja-JP" altLang="en-US"/>
          </a:p>
        </p:txBody>
      </p:sp>
    </p:spTree>
    <p:extLst>
      <p:ext uri="{BB962C8B-B14F-4D97-AF65-F5344CB8AC3E}">
        <p14:creationId xmlns:p14="http://schemas.microsoft.com/office/powerpoint/2010/main" val="3691297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xmlns="" id="{DE72998F-8D22-044B-9FEE-1F209EE9006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3379EF81-B512-2945-9D4B-B7E6E1FB3F7B}"/>
              </a:ext>
            </a:extLst>
          </p:cNvPr>
          <p:cNvSpPr>
            <a:spLocks noGrp="1"/>
          </p:cNvSpPr>
          <p:nvPr>
            <p:ph type="body" orient="vert" idx="1"/>
          </p:nvPr>
        </p:nvSpPr>
        <p:spPr>
          <a:xfrm>
            <a:off x="838200" y="365125"/>
            <a:ext cx="7734300" cy="5811838"/>
          </a:xfrm>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A6B000B1-2765-1F49-897A-C4036677A1EA}"/>
              </a:ext>
            </a:extLst>
          </p:cNvPr>
          <p:cNvSpPr>
            <a:spLocks noGrp="1"/>
          </p:cNvSpPr>
          <p:nvPr>
            <p:ph type="dt" sz="half" idx="10"/>
          </p:nvPr>
        </p:nvSpPr>
        <p:spPr/>
        <p:txBody>
          <a:bodyPr/>
          <a:lstStyle/>
          <a:p>
            <a:fld id="{6E3B43E8-A580-054D-979D-F41D9FBD77E5}"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17746583-E5F5-B149-9828-6ADE2FCDDF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8D0D0A02-6B62-7042-9C9C-0B4C078EF2D2}"/>
              </a:ext>
            </a:extLst>
          </p:cNvPr>
          <p:cNvSpPr>
            <a:spLocks noGrp="1"/>
          </p:cNvSpPr>
          <p:nvPr>
            <p:ph type="sldNum" sz="quarter" idx="12"/>
          </p:nvPr>
        </p:nvSpPr>
        <p:spPr/>
        <p:txBody>
          <a:bodyPr/>
          <a:lstStyle/>
          <a:p>
            <a:fld id="{0E35A073-45BD-4E4B-8276-892D5B9C5FB3}" type="slidenum">
              <a:rPr kumimoji="1" lang="ja-JP" altLang="en-US" smtClean="0"/>
              <a:t>‹#›</a:t>
            </a:fld>
            <a:endParaRPr kumimoji="1" lang="ja-JP" altLang="en-US"/>
          </a:p>
        </p:txBody>
      </p:sp>
    </p:spTree>
    <p:extLst>
      <p:ext uri="{BB962C8B-B14F-4D97-AF65-F5344CB8AC3E}">
        <p14:creationId xmlns:p14="http://schemas.microsoft.com/office/powerpoint/2010/main" val="3610555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88443DB-E002-0142-A939-7FEB08428C6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30499134-69A4-4343-9E14-9C0B7A294EA7}"/>
              </a:ext>
            </a:extLst>
          </p:cNvPr>
          <p:cNvSpPr>
            <a:spLocks noGrp="1"/>
          </p:cNvSpPr>
          <p:nvPr>
            <p:ph idx="1"/>
          </p:nvPr>
        </p:nvSpPr>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16238D62-5EC7-7540-B0C9-4755F5EF1F09}"/>
              </a:ext>
            </a:extLst>
          </p:cNvPr>
          <p:cNvSpPr>
            <a:spLocks noGrp="1"/>
          </p:cNvSpPr>
          <p:nvPr>
            <p:ph type="dt" sz="half" idx="10"/>
          </p:nvPr>
        </p:nvSpPr>
        <p:spPr/>
        <p:txBody>
          <a:bodyPr/>
          <a:lstStyle/>
          <a:p>
            <a:fld id="{A3E8EB2C-15FD-0947-BF94-028859D2CD83}"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BBCD3FDB-467E-B548-9020-40905ACD678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BF44D1A3-E203-F646-A3A5-3EF50A0CF2E8}"/>
              </a:ext>
            </a:extLst>
          </p:cNvPr>
          <p:cNvSpPr>
            <a:spLocks noGrp="1"/>
          </p:cNvSpPr>
          <p:nvPr>
            <p:ph type="sldNum" sz="quarter" idx="12"/>
          </p:nvPr>
        </p:nvSpPr>
        <p:spPr/>
        <p:txBody>
          <a:bodyPr/>
          <a:lstStyle>
            <a:lvl1pPr>
              <a:defRPr sz="2000">
                <a:solidFill>
                  <a:schemeClr val="tx1"/>
                </a:solidFill>
              </a:defRPr>
            </a:lvl1pPr>
          </a:lstStyle>
          <a:p>
            <a:fld id="{0E35A073-45BD-4E4B-8276-892D5B9C5FB3}" type="slidenum">
              <a:rPr lang="ja-JP" altLang="en-US" smtClean="0"/>
              <a:pPr/>
              <a:t>‹#›</a:t>
            </a:fld>
            <a:endParaRPr lang="ja-JP" altLang="en-US"/>
          </a:p>
        </p:txBody>
      </p:sp>
    </p:spTree>
    <p:extLst>
      <p:ext uri="{BB962C8B-B14F-4D97-AF65-F5344CB8AC3E}">
        <p14:creationId xmlns:p14="http://schemas.microsoft.com/office/powerpoint/2010/main" val="500589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1068AFC-9734-2446-912F-DBFC6CEEAA5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DBCFE29A-1ED2-4042-8347-3228EA6345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8115E17A-1D4A-604F-8797-F8C85979B04D}"/>
              </a:ext>
            </a:extLst>
          </p:cNvPr>
          <p:cNvSpPr>
            <a:spLocks noGrp="1"/>
          </p:cNvSpPr>
          <p:nvPr>
            <p:ph type="dt" sz="half" idx="10"/>
          </p:nvPr>
        </p:nvSpPr>
        <p:spPr/>
        <p:txBody>
          <a:bodyPr/>
          <a:lstStyle/>
          <a:p>
            <a:fld id="{BFBA73D8-B8A9-F747-B277-707271DD9736}"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7EF9C26D-A3CE-DA49-A6B1-CA0011B7EFA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33C1F646-BD9A-6C44-8EB6-B4A9AC951292}"/>
              </a:ext>
            </a:extLst>
          </p:cNvPr>
          <p:cNvSpPr>
            <a:spLocks noGrp="1"/>
          </p:cNvSpPr>
          <p:nvPr>
            <p:ph type="sldNum" sz="quarter" idx="12"/>
          </p:nvPr>
        </p:nvSpPr>
        <p:spPr/>
        <p:txBody>
          <a:bodyPr/>
          <a:lstStyle/>
          <a:p>
            <a:fld id="{0E35A073-45BD-4E4B-8276-892D5B9C5FB3}" type="slidenum">
              <a:rPr kumimoji="1" lang="ja-JP" altLang="en-US" smtClean="0"/>
              <a:t>‹#›</a:t>
            </a:fld>
            <a:endParaRPr kumimoji="1" lang="ja-JP" altLang="en-US"/>
          </a:p>
        </p:txBody>
      </p:sp>
    </p:spTree>
    <p:extLst>
      <p:ext uri="{BB962C8B-B14F-4D97-AF65-F5344CB8AC3E}">
        <p14:creationId xmlns:p14="http://schemas.microsoft.com/office/powerpoint/2010/main" val="1010131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1EC6C67-D9C3-AF4B-85E1-AAC420458B3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88381B7B-5725-0B49-89F1-7DCB2457CA8B}"/>
              </a:ext>
            </a:extLst>
          </p:cNvPr>
          <p:cNvSpPr>
            <a:spLocks noGrp="1"/>
          </p:cNvSpPr>
          <p:nvPr>
            <p:ph sz="half" idx="1"/>
          </p:nvPr>
        </p:nvSpPr>
        <p:spPr>
          <a:xfrm>
            <a:off x="838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82C2A595-9481-DA44-B65F-23D7BE16FBC2}"/>
              </a:ext>
            </a:extLst>
          </p:cNvPr>
          <p:cNvSpPr>
            <a:spLocks noGrp="1"/>
          </p:cNvSpPr>
          <p:nvPr>
            <p:ph sz="half" idx="2"/>
          </p:nvPr>
        </p:nvSpPr>
        <p:spPr>
          <a:xfrm>
            <a:off x="6172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15C33F27-C6F5-E740-9DCB-2910A305AB56}"/>
              </a:ext>
            </a:extLst>
          </p:cNvPr>
          <p:cNvSpPr>
            <a:spLocks noGrp="1"/>
          </p:cNvSpPr>
          <p:nvPr>
            <p:ph type="dt" sz="half" idx="10"/>
          </p:nvPr>
        </p:nvSpPr>
        <p:spPr/>
        <p:txBody>
          <a:bodyPr/>
          <a:lstStyle/>
          <a:p>
            <a:fld id="{0C49A0BA-6D92-A644-B133-41E174CA76FF}" type="datetime1">
              <a:rPr kumimoji="1" lang="ja-JP" altLang="en-US" smtClean="0"/>
              <a:t>2019/9/18</a:t>
            </a:fld>
            <a:endParaRPr kumimoji="1" lang="ja-JP" altLang="en-US"/>
          </a:p>
        </p:txBody>
      </p:sp>
      <p:sp>
        <p:nvSpPr>
          <p:cNvPr id="6" name="フッター プレースホルダー 5">
            <a:extLst>
              <a:ext uri="{FF2B5EF4-FFF2-40B4-BE49-F238E27FC236}">
                <a16:creationId xmlns:a16="http://schemas.microsoft.com/office/drawing/2014/main" xmlns="" id="{227443C0-8DAC-5A4A-8B01-66020F94C5B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F594CE90-7FD8-E548-8785-4A0E1D579AEA}"/>
              </a:ext>
            </a:extLst>
          </p:cNvPr>
          <p:cNvSpPr>
            <a:spLocks noGrp="1"/>
          </p:cNvSpPr>
          <p:nvPr>
            <p:ph type="sldNum" sz="quarter" idx="12"/>
          </p:nvPr>
        </p:nvSpPr>
        <p:spPr/>
        <p:txBody>
          <a:bodyPr/>
          <a:lstStyle/>
          <a:p>
            <a:fld id="{0E35A073-45BD-4E4B-8276-892D5B9C5FB3}" type="slidenum">
              <a:rPr kumimoji="1" lang="ja-JP" altLang="en-US" smtClean="0"/>
              <a:t>‹#›</a:t>
            </a:fld>
            <a:endParaRPr kumimoji="1" lang="ja-JP" altLang="en-US"/>
          </a:p>
        </p:txBody>
      </p:sp>
    </p:spTree>
    <p:extLst>
      <p:ext uri="{BB962C8B-B14F-4D97-AF65-F5344CB8AC3E}">
        <p14:creationId xmlns:p14="http://schemas.microsoft.com/office/powerpoint/2010/main" val="2498064418"/>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6CC2B45-394B-A947-920B-6323F55A118F}"/>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87894123-EC3A-4042-8227-D36D50C277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57C709CB-8B75-F440-AE1A-BF0E08C9AC91}"/>
              </a:ext>
            </a:extLst>
          </p:cNvPr>
          <p:cNvSpPr>
            <a:spLocks noGrp="1"/>
          </p:cNvSpPr>
          <p:nvPr>
            <p:ph sz="half" idx="2"/>
          </p:nvPr>
        </p:nvSpPr>
        <p:spPr>
          <a:xfrm>
            <a:off x="839788" y="2505075"/>
            <a:ext cx="5157787"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xmlns="" id="{4CB439AA-185F-AA44-9796-CA59267FA0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a:extLst>
              <a:ext uri="{FF2B5EF4-FFF2-40B4-BE49-F238E27FC236}">
                <a16:creationId xmlns:a16="http://schemas.microsoft.com/office/drawing/2014/main" xmlns="" id="{B3D8AEA0-9F77-CC4B-BDC0-FDC8D6D27B62}"/>
              </a:ext>
            </a:extLst>
          </p:cNvPr>
          <p:cNvSpPr>
            <a:spLocks noGrp="1"/>
          </p:cNvSpPr>
          <p:nvPr>
            <p:ph sz="quarter" idx="4"/>
          </p:nvPr>
        </p:nvSpPr>
        <p:spPr>
          <a:xfrm>
            <a:off x="6172200" y="2505075"/>
            <a:ext cx="5183188"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xmlns="" id="{37ECB953-FA48-A24B-9E2E-49B65A3BED31}"/>
              </a:ext>
            </a:extLst>
          </p:cNvPr>
          <p:cNvSpPr>
            <a:spLocks noGrp="1"/>
          </p:cNvSpPr>
          <p:nvPr>
            <p:ph type="dt" sz="half" idx="10"/>
          </p:nvPr>
        </p:nvSpPr>
        <p:spPr/>
        <p:txBody>
          <a:bodyPr/>
          <a:lstStyle/>
          <a:p>
            <a:fld id="{190A77D0-537E-174A-AA8D-67D074B6B707}" type="datetime1">
              <a:rPr kumimoji="1" lang="ja-JP" altLang="en-US" smtClean="0"/>
              <a:t>2019/9/18</a:t>
            </a:fld>
            <a:endParaRPr kumimoji="1" lang="ja-JP" altLang="en-US"/>
          </a:p>
        </p:txBody>
      </p:sp>
      <p:sp>
        <p:nvSpPr>
          <p:cNvPr id="8" name="フッター プレースホルダー 7">
            <a:extLst>
              <a:ext uri="{FF2B5EF4-FFF2-40B4-BE49-F238E27FC236}">
                <a16:creationId xmlns:a16="http://schemas.microsoft.com/office/drawing/2014/main" xmlns="" id="{6E917628-D78D-8F49-A127-80792F1A42B3}"/>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xmlns="" id="{9988BEB7-52B4-464E-9F13-AB91F351D113}"/>
              </a:ext>
            </a:extLst>
          </p:cNvPr>
          <p:cNvSpPr>
            <a:spLocks noGrp="1"/>
          </p:cNvSpPr>
          <p:nvPr>
            <p:ph type="sldNum" sz="quarter" idx="12"/>
          </p:nvPr>
        </p:nvSpPr>
        <p:spPr/>
        <p:txBody>
          <a:bodyPr/>
          <a:lstStyle/>
          <a:p>
            <a:fld id="{0E35A073-45BD-4E4B-8276-892D5B9C5FB3}" type="slidenum">
              <a:rPr kumimoji="1" lang="ja-JP" altLang="en-US" smtClean="0"/>
              <a:t>‹#›</a:t>
            </a:fld>
            <a:endParaRPr kumimoji="1" lang="ja-JP" altLang="en-US"/>
          </a:p>
        </p:txBody>
      </p:sp>
    </p:spTree>
    <p:extLst>
      <p:ext uri="{BB962C8B-B14F-4D97-AF65-F5344CB8AC3E}">
        <p14:creationId xmlns:p14="http://schemas.microsoft.com/office/powerpoint/2010/main" val="1826593861"/>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7168E4A-F889-6F4B-8384-800A8D74A5A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xmlns="" id="{574CE547-D1EA-3D40-A8D3-F181D44B34B9}"/>
              </a:ext>
            </a:extLst>
          </p:cNvPr>
          <p:cNvSpPr>
            <a:spLocks noGrp="1"/>
          </p:cNvSpPr>
          <p:nvPr>
            <p:ph type="dt" sz="half" idx="10"/>
          </p:nvPr>
        </p:nvSpPr>
        <p:spPr/>
        <p:txBody>
          <a:bodyPr/>
          <a:lstStyle/>
          <a:p>
            <a:fld id="{236345F8-9716-5F40-9D32-6F4AE6A748DE}" type="datetime1">
              <a:rPr kumimoji="1" lang="ja-JP" altLang="en-US" smtClean="0"/>
              <a:t>2019/9/18</a:t>
            </a:fld>
            <a:endParaRPr kumimoji="1" lang="ja-JP" altLang="en-US"/>
          </a:p>
        </p:txBody>
      </p:sp>
      <p:sp>
        <p:nvSpPr>
          <p:cNvPr id="4" name="フッター プレースホルダー 3">
            <a:extLst>
              <a:ext uri="{FF2B5EF4-FFF2-40B4-BE49-F238E27FC236}">
                <a16:creationId xmlns:a16="http://schemas.microsoft.com/office/drawing/2014/main" xmlns="" id="{55517C42-054A-714F-AFF3-BD4AA03B183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75FEC97F-250D-D145-83B1-CEAAC2E78D30}"/>
              </a:ext>
            </a:extLst>
          </p:cNvPr>
          <p:cNvSpPr>
            <a:spLocks noGrp="1"/>
          </p:cNvSpPr>
          <p:nvPr>
            <p:ph type="sldNum" sz="quarter" idx="12"/>
          </p:nvPr>
        </p:nvSpPr>
        <p:spPr/>
        <p:txBody>
          <a:bodyPr/>
          <a:lstStyle/>
          <a:p>
            <a:fld id="{0E35A073-45BD-4E4B-8276-892D5B9C5FB3}" type="slidenum">
              <a:rPr kumimoji="1" lang="ja-JP" altLang="en-US" smtClean="0"/>
              <a:t>‹#›</a:t>
            </a:fld>
            <a:endParaRPr kumimoji="1" lang="ja-JP" altLang="en-US"/>
          </a:p>
        </p:txBody>
      </p:sp>
    </p:spTree>
    <p:extLst>
      <p:ext uri="{BB962C8B-B14F-4D97-AF65-F5344CB8AC3E}">
        <p14:creationId xmlns:p14="http://schemas.microsoft.com/office/powerpoint/2010/main" val="3396511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xmlns="" id="{E3EC5560-F9E7-F44A-B546-934E507B0F8F}"/>
              </a:ext>
            </a:extLst>
          </p:cNvPr>
          <p:cNvSpPr>
            <a:spLocks noGrp="1"/>
          </p:cNvSpPr>
          <p:nvPr>
            <p:ph type="dt" sz="half" idx="10"/>
          </p:nvPr>
        </p:nvSpPr>
        <p:spPr/>
        <p:txBody>
          <a:bodyPr/>
          <a:lstStyle/>
          <a:p>
            <a:fld id="{01C56FD4-69C0-F042-8BD9-FB0CB9859687}" type="datetime1">
              <a:rPr kumimoji="1" lang="ja-JP" altLang="en-US" smtClean="0"/>
              <a:t>2019/9/18</a:t>
            </a:fld>
            <a:endParaRPr kumimoji="1" lang="ja-JP" altLang="en-US"/>
          </a:p>
        </p:txBody>
      </p:sp>
      <p:sp>
        <p:nvSpPr>
          <p:cNvPr id="3" name="フッター プレースホルダー 2">
            <a:extLst>
              <a:ext uri="{FF2B5EF4-FFF2-40B4-BE49-F238E27FC236}">
                <a16:creationId xmlns:a16="http://schemas.microsoft.com/office/drawing/2014/main" xmlns="" id="{0007E725-664F-8041-9895-1A54504B569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xmlns="" id="{B8BDBB32-464E-E147-93A9-F4B323F6999B}"/>
              </a:ext>
            </a:extLst>
          </p:cNvPr>
          <p:cNvSpPr>
            <a:spLocks noGrp="1"/>
          </p:cNvSpPr>
          <p:nvPr>
            <p:ph type="sldNum" sz="quarter" idx="12"/>
          </p:nvPr>
        </p:nvSpPr>
        <p:spPr/>
        <p:txBody>
          <a:bodyPr/>
          <a:lstStyle/>
          <a:p>
            <a:fld id="{0E35A073-45BD-4E4B-8276-892D5B9C5FB3}" type="slidenum">
              <a:rPr kumimoji="1" lang="ja-JP" altLang="en-US" smtClean="0"/>
              <a:t>‹#›</a:t>
            </a:fld>
            <a:endParaRPr kumimoji="1" lang="ja-JP" altLang="en-US"/>
          </a:p>
        </p:txBody>
      </p:sp>
    </p:spTree>
    <p:extLst>
      <p:ext uri="{BB962C8B-B14F-4D97-AF65-F5344CB8AC3E}">
        <p14:creationId xmlns:p14="http://schemas.microsoft.com/office/powerpoint/2010/main" val="2226235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5862303-DB97-B148-9C45-A71B746AAB2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FECA549D-4412-6E45-9CB9-BC3BEDED1C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xmlns="" id="{03309039-2C29-7A4E-A989-58F6373689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F41700F2-5B1B-A944-A6B4-0135E8769887}"/>
              </a:ext>
            </a:extLst>
          </p:cNvPr>
          <p:cNvSpPr>
            <a:spLocks noGrp="1"/>
          </p:cNvSpPr>
          <p:nvPr>
            <p:ph type="dt" sz="half" idx="10"/>
          </p:nvPr>
        </p:nvSpPr>
        <p:spPr/>
        <p:txBody>
          <a:bodyPr/>
          <a:lstStyle/>
          <a:p>
            <a:fld id="{BC913DC0-C998-744C-AAAD-D34E0A8EA4DB}" type="datetime1">
              <a:rPr kumimoji="1" lang="ja-JP" altLang="en-US" smtClean="0"/>
              <a:t>2019/9/18</a:t>
            </a:fld>
            <a:endParaRPr kumimoji="1" lang="ja-JP" altLang="en-US"/>
          </a:p>
        </p:txBody>
      </p:sp>
      <p:sp>
        <p:nvSpPr>
          <p:cNvPr id="6" name="フッター プレースホルダー 5">
            <a:extLst>
              <a:ext uri="{FF2B5EF4-FFF2-40B4-BE49-F238E27FC236}">
                <a16:creationId xmlns:a16="http://schemas.microsoft.com/office/drawing/2014/main" xmlns="" id="{F4645DF7-ED93-7A44-A3C8-DD4EBEA0675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F2DDB7FF-33A9-8F44-AA6F-67D0E881A1E3}"/>
              </a:ext>
            </a:extLst>
          </p:cNvPr>
          <p:cNvSpPr>
            <a:spLocks noGrp="1"/>
          </p:cNvSpPr>
          <p:nvPr>
            <p:ph type="sldNum" sz="quarter" idx="12"/>
          </p:nvPr>
        </p:nvSpPr>
        <p:spPr/>
        <p:txBody>
          <a:bodyPr/>
          <a:lstStyle/>
          <a:p>
            <a:fld id="{0E35A073-45BD-4E4B-8276-892D5B9C5FB3}" type="slidenum">
              <a:rPr kumimoji="1" lang="ja-JP" altLang="en-US" smtClean="0"/>
              <a:t>‹#›</a:t>
            </a:fld>
            <a:endParaRPr kumimoji="1" lang="ja-JP" altLang="en-US"/>
          </a:p>
        </p:txBody>
      </p:sp>
    </p:spTree>
    <p:extLst>
      <p:ext uri="{BB962C8B-B14F-4D97-AF65-F5344CB8AC3E}">
        <p14:creationId xmlns:p14="http://schemas.microsoft.com/office/powerpoint/2010/main" val="3581623133"/>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DC4A113-F2D2-3942-8603-E64D526F7C3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xmlns="" id="{9DB4C8FA-0852-D44D-98B7-FD40218F92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xmlns="" id="{A523758C-DC8B-4246-8EF4-BDE0D0F3CC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93606292-8BA3-CE49-8F9C-10866B2E2F26}"/>
              </a:ext>
            </a:extLst>
          </p:cNvPr>
          <p:cNvSpPr>
            <a:spLocks noGrp="1"/>
          </p:cNvSpPr>
          <p:nvPr>
            <p:ph type="dt" sz="half" idx="10"/>
          </p:nvPr>
        </p:nvSpPr>
        <p:spPr/>
        <p:txBody>
          <a:bodyPr/>
          <a:lstStyle/>
          <a:p>
            <a:fld id="{9E7BC88C-E594-7A4B-B3AC-8A731C4736A2}" type="datetime1">
              <a:rPr kumimoji="1" lang="ja-JP" altLang="en-US" smtClean="0"/>
              <a:t>2019/9/18</a:t>
            </a:fld>
            <a:endParaRPr kumimoji="1" lang="ja-JP" altLang="en-US"/>
          </a:p>
        </p:txBody>
      </p:sp>
      <p:sp>
        <p:nvSpPr>
          <p:cNvPr id="6" name="フッター プレースホルダー 5">
            <a:extLst>
              <a:ext uri="{FF2B5EF4-FFF2-40B4-BE49-F238E27FC236}">
                <a16:creationId xmlns:a16="http://schemas.microsoft.com/office/drawing/2014/main" xmlns="" id="{AC301879-20DC-7D47-AF67-D8FC065AEED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CB5AFE5D-CAA7-6D44-9341-7A0C1C6106D9}"/>
              </a:ext>
            </a:extLst>
          </p:cNvPr>
          <p:cNvSpPr>
            <a:spLocks noGrp="1"/>
          </p:cNvSpPr>
          <p:nvPr>
            <p:ph type="sldNum" sz="quarter" idx="12"/>
          </p:nvPr>
        </p:nvSpPr>
        <p:spPr/>
        <p:txBody>
          <a:bodyPr/>
          <a:lstStyle/>
          <a:p>
            <a:fld id="{0E35A073-45BD-4E4B-8276-892D5B9C5FB3}" type="slidenum">
              <a:rPr kumimoji="1" lang="ja-JP" altLang="en-US" smtClean="0"/>
              <a:t>‹#›</a:t>
            </a:fld>
            <a:endParaRPr kumimoji="1" lang="ja-JP" altLang="en-US"/>
          </a:p>
        </p:txBody>
      </p:sp>
    </p:spTree>
    <p:extLst>
      <p:ext uri="{BB962C8B-B14F-4D97-AF65-F5344CB8AC3E}">
        <p14:creationId xmlns:p14="http://schemas.microsoft.com/office/powerpoint/2010/main" val="3933160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xmlns="" id="{B38FD972-502F-0345-BEA3-8E7081AD0D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3257180D-4630-AE44-86D8-69599C039F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AA3E9124-BA2F-464A-9AF1-4E218382FA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F3E0D7-9733-4742-B0F0-87DC406383A8}"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883CF484-9E59-A943-9C0A-5BE8AE68D9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xmlns="" id="{5E1C62A3-C80B-A44E-93B7-BC41803DA7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000">
                <a:solidFill>
                  <a:schemeClr val="tx1"/>
                </a:solidFill>
              </a:defRPr>
            </a:lvl1pPr>
          </a:lstStyle>
          <a:p>
            <a:fld id="{0E35A073-45BD-4E4B-8276-892D5B9C5FB3}" type="slidenum">
              <a:rPr lang="ja-JP" altLang="en-US" smtClean="0"/>
              <a:pPr/>
              <a:t>‹#›</a:t>
            </a:fld>
            <a:endParaRPr lang="ja-JP" altLang="en-US"/>
          </a:p>
        </p:txBody>
      </p:sp>
    </p:spTree>
    <p:extLst>
      <p:ext uri="{BB962C8B-B14F-4D97-AF65-F5344CB8AC3E}">
        <p14:creationId xmlns:p14="http://schemas.microsoft.com/office/powerpoint/2010/main" val="3891056335"/>
      </p:ext>
    </p:extLst>
  </p:cSld>
  <p:clrMap bg1="lt1" tx1="dk1" bg2="lt2" tx2="dk2" accent1="accent1" accent2="accent2" accent3="accent3" accent4="accent4" accent5="accent5" accent6="accent6" hlink="hlink" folHlink="folHlink"/>
  <p:sldLayoutIdLst>
    <p:sldLayoutId id="2147485118" r:id="rId1"/>
    <p:sldLayoutId id="2147485119" r:id="rId2"/>
    <p:sldLayoutId id="2147485120" r:id="rId3"/>
    <p:sldLayoutId id="2147485121" r:id="rId4"/>
    <p:sldLayoutId id="2147485122" r:id="rId5"/>
    <p:sldLayoutId id="2147485123" r:id="rId6"/>
    <p:sldLayoutId id="2147485124" r:id="rId7"/>
    <p:sldLayoutId id="2147485125" r:id="rId8"/>
    <p:sldLayoutId id="2147485126" r:id="rId9"/>
    <p:sldLayoutId id="2147485127" r:id="rId10"/>
    <p:sldLayoutId id="2147485128"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tif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tiff"/><Relationship Id="rId4" Type="http://schemas.openxmlformats.org/officeDocument/2006/relationships/image" Target="../media/image10.tif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0.tiff"/><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oricon.co.jp/special/52923/" TargetMode="External"/><Relationship Id="rId2" Type="http://schemas.openxmlformats.org/officeDocument/2006/relationships/hyperlink" Target="https://eco-notes.com/207#i" TargetMode="External"/><Relationship Id="rId1" Type="http://schemas.openxmlformats.org/officeDocument/2006/relationships/slideLayout" Target="../slideLayouts/slideLayout2.xml"/><Relationship Id="rId4" Type="http://schemas.openxmlformats.org/officeDocument/2006/relationships/hyperlink" Target="https://www.cyberagent.co.jp/ir/superiority/interneta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soumu.go.jp/main_content/000564529.pdf" TargetMode="External"/><Relationship Id="rId2" Type="http://schemas.openxmlformats.org/officeDocument/2006/relationships/hyperlink" Target="https://gair.media.gunma-u.ac.jp/dspace/bitstream/10087/8352/1/01_Sensui.pdf" TargetMode="External"/><Relationship Id="rId1" Type="http://schemas.openxmlformats.org/officeDocument/2006/relationships/slideLayout" Target="../slideLayouts/slideLayout2.xml"/><Relationship Id="rId4" Type="http://schemas.openxmlformats.org/officeDocument/2006/relationships/hyperlink" Target="http://www.dentsu.co.jp/news/release/pdf-cms/2011009-"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www.dentsu.co.jp/knowledge/ad_cost/2018/" TargetMode="External"/><Relationship Id="rId2" Type="http://schemas.openxmlformats.org/officeDocument/2006/relationships/hyperlink" Target="http://www.dentsu.co.jp/news/release/2011/pdf/2011121-1025.pdf" TargetMode="External"/><Relationship Id="rId1" Type="http://schemas.openxmlformats.org/officeDocument/2006/relationships/slideLayout" Target="../slideLayouts/slideLayout2.xml"/><Relationship Id="rId5" Type="http://schemas.openxmlformats.org/officeDocument/2006/relationships/hyperlink" Target="https://markezine.jp/article/detail/28733" TargetMode="External"/><Relationship Id="rId4" Type="http://schemas.openxmlformats.org/officeDocument/2006/relationships/hyperlink" Target="https://www.netratings.co.jp/email_magazine/2015/10/20151029.html" TargetMode="External"/></Relationships>
</file>

<file path=ppt/slides/_rels/slide52.xml.rels><?xml version="1.0" encoding="UTF-8" standalone="yes"?>
<Relationships xmlns="http://schemas.openxmlformats.org/package/2006/relationships"><Relationship Id="rId2" Type="http://schemas.openxmlformats.org/officeDocument/2006/relationships/hyperlink" Target="https://www.macromill.com/press/release/20170731.html"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hyperlink" Target="https://www.youtube.com/watch?v=-EH77FfLxy0" TargetMode="External"/><Relationship Id="rId3" Type="http://schemas.openxmlformats.org/officeDocument/2006/relationships/hyperlink" Target="http://cm-watch.net/mufg-abe-ishihara/" TargetMode="External"/><Relationship Id="rId7" Type="http://schemas.openxmlformats.org/officeDocument/2006/relationships/hyperlink" Target="https://togetter.com/li/1331474" TargetMode="External"/><Relationship Id="rId2" Type="http://schemas.openxmlformats.org/officeDocument/2006/relationships/hyperlink" Target="https://www.irasutoya.com/" TargetMode="External"/><Relationship Id="rId1" Type="http://schemas.openxmlformats.org/officeDocument/2006/relationships/slideLayout" Target="../slideLayouts/slideLayout2.xml"/><Relationship Id="rId6" Type="http://schemas.openxmlformats.org/officeDocument/2006/relationships/hyperlink" Target="http://cm-watch.net/smartnews-ugakimisato/" TargetMode="External"/><Relationship Id="rId5" Type="http://schemas.openxmlformats.org/officeDocument/2006/relationships/hyperlink" Target="http://cm-watch.net/kao-bioreu-kei-kanna/" TargetMode="External"/><Relationship Id="rId4" Type="http://schemas.openxmlformats.org/officeDocument/2006/relationships/hyperlink" Target="http://cm-watch.net/majolica-majorca-hamabeminami/"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3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xmlns="" id="{8FB81B44-3AA8-694B-9E0C-0394D9ADEEF7}"/>
              </a:ext>
            </a:extLst>
          </p:cNvPr>
          <p:cNvSpPr/>
          <p:nvPr/>
        </p:nvSpPr>
        <p:spPr>
          <a:xfrm>
            <a:off x="796834" y="987424"/>
            <a:ext cx="10614162" cy="4873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ctrTitle"/>
          </p:nvPr>
        </p:nvSpPr>
        <p:spPr/>
        <p:txBody>
          <a:bodyPr/>
          <a:lstStyle/>
          <a:p>
            <a:r>
              <a:rPr lang="ja-JP" altLang="en-US"/>
              <a:t>ユーモア広告の有用性</a:t>
            </a:r>
            <a:endParaRPr lang="ja-JP" altLang="en-US" dirty="0"/>
          </a:p>
        </p:txBody>
      </p:sp>
      <p:sp>
        <p:nvSpPr>
          <p:cNvPr id="3" name="サブタイトル 2"/>
          <p:cNvSpPr>
            <a:spLocks noGrp="1"/>
          </p:cNvSpPr>
          <p:nvPr>
            <p:ph type="subTitle" idx="1"/>
          </p:nvPr>
        </p:nvSpPr>
        <p:spPr/>
        <p:txBody>
          <a:bodyPr>
            <a:normAutofit/>
          </a:bodyPr>
          <a:lstStyle/>
          <a:p>
            <a:endParaRPr kumimoji="1" lang="en-US" altLang="ja-JP" dirty="0"/>
          </a:p>
          <a:p>
            <a:r>
              <a:rPr lang="ja-JP" altLang="en-US"/>
              <a:t>東洋大学　峰尾ゼミナール</a:t>
            </a:r>
            <a:r>
              <a:rPr lang="en-US" altLang="ja-JP" dirty="0"/>
              <a:t> 3</a:t>
            </a:r>
            <a:r>
              <a:rPr lang="ja-JP" altLang="en-US"/>
              <a:t>年</a:t>
            </a:r>
            <a:endParaRPr lang="en-US" altLang="ja-JP" dirty="0"/>
          </a:p>
          <a:p>
            <a:r>
              <a:rPr lang="ja-JP" altLang="en-US"/>
              <a:t>浅田</a:t>
            </a:r>
            <a:r>
              <a:rPr lang="ja-JP" altLang="en-US" dirty="0"/>
              <a:t>、高木、西村、三塚、米久保、渡邉</a:t>
            </a:r>
            <a:endParaRPr lang="en-US" altLang="ja-JP" dirty="0"/>
          </a:p>
        </p:txBody>
      </p:sp>
      <p:cxnSp>
        <p:nvCxnSpPr>
          <p:cNvPr id="5" name="直線コネクタ 4">
            <a:extLst>
              <a:ext uri="{FF2B5EF4-FFF2-40B4-BE49-F238E27FC236}">
                <a16:creationId xmlns:a16="http://schemas.microsoft.com/office/drawing/2014/main" xmlns="" id="{40391B48-DBB4-F146-B48F-02C342E09B3C}"/>
              </a:ext>
            </a:extLst>
          </p:cNvPr>
          <p:cNvCxnSpPr>
            <a:cxnSpLocks/>
          </p:cNvCxnSpPr>
          <p:nvPr/>
        </p:nvCxnSpPr>
        <p:spPr>
          <a:xfrm>
            <a:off x="796834" y="987424"/>
            <a:ext cx="1061416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7" name="直線コネクタ 6">
            <a:extLst>
              <a:ext uri="{FF2B5EF4-FFF2-40B4-BE49-F238E27FC236}">
                <a16:creationId xmlns:a16="http://schemas.microsoft.com/office/drawing/2014/main" xmlns="" id="{5B575972-46DA-0B43-896C-AFFD03AC917C}"/>
              </a:ext>
            </a:extLst>
          </p:cNvPr>
          <p:cNvCxnSpPr>
            <a:cxnSpLocks/>
          </p:cNvCxnSpPr>
          <p:nvPr/>
        </p:nvCxnSpPr>
        <p:spPr>
          <a:xfrm>
            <a:off x="749319" y="5861049"/>
            <a:ext cx="10661677" cy="0"/>
          </a:xfrm>
          <a:prstGeom prst="line">
            <a:avLst/>
          </a:prstGeom>
          <a:ln w="28575"/>
        </p:spPr>
        <p:style>
          <a:lnRef idx="1">
            <a:schemeClr val="dk1"/>
          </a:lnRef>
          <a:fillRef idx="0">
            <a:schemeClr val="dk1"/>
          </a:fillRef>
          <a:effectRef idx="0">
            <a:schemeClr val="dk1"/>
          </a:effectRef>
          <a:fontRef idx="minor">
            <a:schemeClr val="tx1"/>
          </a:fontRef>
        </p:style>
      </p:cxnSp>
      <p:pic>
        <p:nvPicPr>
          <p:cNvPr id="4" name="図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173302" y="4320606"/>
            <a:ext cx="2058538" cy="2058538"/>
          </a:xfrm>
          <a:prstGeom prst="rect">
            <a:avLst/>
          </a:prstGeom>
        </p:spPr>
      </p:pic>
      <p:sp>
        <p:nvSpPr>
          <p:cNvPr id="14" name="スライド番号プレースホルダー 13">
            <a:extLst>
              <a:ext uri="{FF2B5EF4-FFF2-40B4-BE49-F238E27FC236}">
                <a16:creationId xmlns:a16="http://schemas.microsoft.com/office/drawing/2014/main" xmlns="" id="{6FA7A3DE-E63A-B941-B588-C566DD427B56}"/>
              </a:ext>
            </a:extLst>
          </p:cNvPr>
          <p:cNvSpPr>
            <a:spLocks noGrp="1"/>
          </p:cNvSpPr>
          <p:nvPr>
            <p:ph type="sldNum" sz="quarter" idx="12"/>
          </p:nvPr>
        </p:nvSpPr>
        <p:spPr/>
        <p:txBody>
          <a:bodyPr/>
          <a:lstStyle/>
          <a:p>
            <a:fld id="{0E35A073-45BD-4E4B-8276-892D5B9C5FB3}" type="slidenum">
              <a:rPr kumimoji="1" lang="ja-JP" altLang="en-US" smtClean="0"/>
              <a:t>1</a:t>
            </a:fld>
            <a:endParaRPr kumimoji="1" lang="ja-JP" altLang="en-US"/>
          </a:p>
        </p:txBody>
      </p:sp>
    </p:spTree>
    <p:extLst>
      <p:ext uri="{BB962C8B-B14F-4D97-AF65-F5344CB8AC3E}">
        <p14:creationId xmlns:p14="http://schemas.microsoft.com/office/powerpoint/2010/main" val="2826545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ctr"/>
          <a:lstStyle/>
          <a:p>
            <a:pPr marL="0" indent="0" algn="ctr">
              <a:buNone/>
            </a:pPr>
            <a:r>
              <a:rPr lang="ja-JP" altLang="en-US"/>
              <a:t>動画広告はネットであれば有効なのではないか。</a:t>
            </a:r>
            <a:endParaRPr kumimoji="1" lang="ja-JP" altLang="en-US"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10</a:t>
            </a:fld>
            <a:endParaRPr kumimoji="1" lang="ja-JP" altLang="en-US"/>
          </a:p>
        </p:txBody>
      </p:sp>
    </p:spTree>
    <p:extLst>
      <p:ext uri="{BB962C8B-B14F-4D97-AF65-F5344CB8AC3E}">
        <p14:creationId xmlns:p14="http://schemas.microsoft.com/office/powerpoint/2010/main" val="2278114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11</a:t>
            </a:fld>
            <a:endParaRPr kumimoji="1" lang="ja-JP" altLang="en-US"/>
          </a:p>
        </p:txBody>
      </p:sp>
      <p:graphicFrame>
        <p:nvGraphicFramePr>
          <p:cNvPr id="4" name="コンテンツ プレースホルダー 3">
            <a:extLst>
              <a:ext uri="{FF2B5EF4-FFF2-40B4-BE49-F238E27FC236}">
                <a16:creationId xmlns:a16="http://schemas.microsoft.com/office/drawing/2014/main" xmlns="" id="{C2E7E854-092B-9945-8203-9BE2BB7DECFF}"/>
              </a:ext>
            </a:extLst>
          </p:cNvPr>
          <p:cNvGraphicFramePr>
            <a:graphicFrameLocks noGrp="1"/>
          </p:cNvGraphicFramePr>
          <p:nvPr>
            <p:ph idx="1"/>
            <p:extLst>
              <p:ext uri="{D42A27DB-BD31-4B8C-83A1-F6EECF244321}">
                <p14:modId xmlns:p14="http://schemas.microsoft.com/office/powerpoint/2010/main" val="1186777630"/>
              </p:ext>
            </p:extLst>
          </p:nvPr>
        </p:nvGraphicFramePr>
        <p:xfrm>
          <a:off x="838200" y="1820125"/>
          <a:ext cx="77724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8" name="テキスト ボックス 7">
            <a:extLst>
              <a:ext uri="{FF2B5EF4-FFF2-40B4-BE49-F238E27FC236}">
                <a16:creationId xmlns:a16="http://schemas.microsoft.com/office/drawing/2014/main" xmlns="" id="{58E1A1F7-018F-A14E-ACCD-4E51A1660997}"/>
              </a:ext>
            </a:extLst>
          </p:cNvPr>
          <p:cNvSpPr txBox="1"/>
          <p:nvPr/>
        </p:nvSpPr>
        <p:spPr>
          <a:xfrm>
            <a:off x="838200" y="6312056"/>
            <a:ext cx="5493812" cy="369332"/>
          </a:xfrm>
          <a:prstGeom prst="rect">
            <a:avLst/>
          </a:prstGeom>
          <a:noFill/>
        </p:spPr>
        <p:txBody>
          <a:bodyPr wrap="none" rtlCol="0">
            <a:spAutoFit/>
          </a:bodyPr>
          <a:lstStyle/>
          <a:p>
            <a:r>
              <a:rPr lang="ja-JP" altLang="en-US"/>
              <a:t>マクロミル</a:t>
            </a:r>
            <a:r>
              <a:rPr lang="en-US" altLang="ja-JP" dirty="0"/>
              <a:t>×</a:t>
            </a:r>
            <a:r>
              <a:rPr lang="ja-JP" altLang="en-US"/>
              <a:t>デジタルインファクト</a:t>
            </a:r>
            <a:r>
              <a:rPr lang="en-US" altLang="ja-JP" dirty="0"/>
              <a:t>(2017)</a:t>
            </a:r>
            <a:r>
              <a:rPr lang="ja-JP" altLang="en-US"/>
              <a:t>より作成</a:t>
            </a:r>
            <a:endParaRPr kumimoji="1" lang="ja-JP" altLang="en-US"/>
          </a:p>
        </p:txBody>
      </p:sp>
      <p:sp>
        <p:nvSpPr>
          <p:cNvPr id="11" name="角丸四角形 10">
            <a:extLst>
              <a:ext uri="{FF2B5EF4-FFF2-40B4-BE49-F238E27FC236}">
                <a16:creationId xmlns:a16="http://schemas.microsoft.com/office/drawing/2014/main" xmlns="" id="{EF35CA09-FE5F-094B-8149-BB0A1AD95F41}"/>
              </a:ext>
            </a:extLst>
          </p:cNvPr>
          <p:cNvSpPr/>
          <p:nvPr/>
        </p:nvSpPr>
        <p:spPr>
          <a:xfrm>
            <a:off x="7599405" y="3216549"/>
            <a:ext cx="3413191" cy="2158956"/>
          </a:xfrm>
          <a:prstGeom prst="roundRect">
            <a:avLst/>
          </a:prstGeom>
          <a:solidFill>
            <a:schemeClr val="bg1"/>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a:solidFill>
                  <a:schemeClr val="tx1"/>
                </a:solidFill>
              </a:rPr>
              <a:t>動画コンテンツ</a:t>
            </a:r>
            <a:endParaRPr lang="en-US" altLang="ja-JP" sz="2000" dirty="0">
              <a:solidFill>
                <a:schemeClr val="tx1"/>
              </a:solidFill>
            </a:endParaRPr>
          </a:p>
          <a:p>
            <a:pPr algn="ctr"/>
            <a:r>
              <a:rPr lang="ja-JP" altLang="en-US" sz="2000">
                <a:solidFill>
                  <a:schemeClr val="tx1"/>
                </a:solidFill>
              </a:rPr>
              <a:t>視聴ユーザーのうち、</a:t>
            </a:r>
            <a:endParaRPr lang="en-US" altLang="ja-JP" sz="2000" dirty="0">
              <a:solidFill>
                <a:schemeClr val="tx1"/>
              </a:solidFill>
            </a:endParaRPr>
          </a:p>
          <a:p>
            <a:pPr algn="ctr"/>
            <a:r>
              <a:rPr lang="ja-JP" altLang="en-US" sz="2000">
                <a:solidFill>
                  <a:schemeClr val="tx1"/>
                </a:solidFill>
              </a:rPr>
              <a:t>動画広告を見て不快に思った経験がある人の</a:t>
            </a:r>
            <a:endParaRPr lang="en-US" altLang="ja-JP" sz="2000" dirty="0">
              <a:solidFill>
                <a:schemeClr val="tx1"/>
              </a:solidFill>
            </a:endParaRPr>
          </a:p>
          <a:p>
            <a:pPr algn="ctr"/>
            <a:r>
              <a:rPr lang="ja-JP" altLang="en-US" sz="2000">
                <a:solidFill>
                  <a:schemeClr val="tx1"/>
                </a:solidFill>
              </a:rPr>
              <a:t>全体平均は</a:t>
            </a:r>
            <a:r>
              <a:rPr lang="en-US" altLang="ja-JP" sz="2000" dirty="0">
                <a:solidFill>
                  <a:srgbClr val="FF0000"/>
                </a:solidFill>
              </a:rPr>
              <a:t>6</a:t>
            </a:r>
            <a:r>
              <a:rPr lang="ja-JP" altLang="en-US" sz="2000">
                <a:solidFill>
                  <a:srgbClr val="FF0000"/>
                </a:solidFill>
              </a:rPr>
              <a:t>割を超える</a:t>
            </a:r>
            <a:r>
              <a:rPr lang="ja-JP" altLang="en-US" sz="2000">
                <a:solidFill>
                  <a:schemeClr val="tx1"/>
                </a:solidFill>
              </a:rPr>
              <a:t>。</a:t>
            </a:r>
            <a:endParaRPr lang="en-US" altLang="ja-JP" dirty="0">
              <a:solidFill>
                <a:schemeClr val="tx1"/>
              </a:solidFill>
            </a:endParaRPr>
          </a:p>
        </p:txBody>
      </p:sp>
    </p:spTree>
    <p:extLst>
      <p:ext uri="{BB962C8B-B14F-4D97-AF65-F5344CB8AC3E}">
        <p14:creationId xmlns:p14="http://schemas.microsoft.com/office/powerpoint/2010/main" val="3818245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12</a:t>
            </a:fld>
            <a:endParaRPr kumimoji="1" lang="ja-JP" altLang="en-US"/>
          </a:p>
        </p:txBody>
      </p:sp>
      <p:graphicFrame>
        <p:nvGraphicFramePr>
          <p:cNvPr id="16" name="コンテンツ プレースホルダー 15">
            <a:extLst>
              <a:ext uri="{FF2B5EF4-FFF2-40B4-BE49-F238E27FC236}">
                <a16:creationId xmlns:a16="http://schemas.microsoft.com/office/drawing/2014/main" xmlns="" id="{C29C2360-C718-DB4B-B7BB-256F152BC60F}"/>
              </a:ext>
            </a:extLst>
          </p:cNvPr>
          <p:cNvGraphicFramePr>
            <a:graphicFrameLocks noGrp="1"/>
          </p:cNvGraphicFramePr>
          <p:nvPr>
            <p:ph idx="1"/>
            <p:extLst>
              <p:ext uri="{D42A27DB-BD31-4B8C-83A1-F6EECF244321}">
                <p14:modId xmlns:p14="http://schemas.microsoft.com/office/powerpoint/2010/main" val="332515234"/>
              </p:ext>
            </p:extLst>
          </p:nvPr>
        </p:nvGraphicFramePr>
        <p:xfrm>
          <a:off x="838200" y="1825624"/>
          <a:ext cx="10515600" cy="4351891"/>
        </p:xfrm>
        <a:graphic>
          <a:graphicData uri="http://schemas.openxmlformats.org/drawingml/2006/chart">
            <c:chart xmlns:c="http://schemas.openxmlformats.org/drawingml/2006/chart" xmlns:r="http://schemas.openxmlformats.org/officeDocument/2006/relationships" r:id="rId3"/>
          </a:graphicData>
        </a:graphic>
      </p:graphicFrame>
      <p:sp>
        <p:nvSpPr>
          <p:cNvPr id="17" name="テキスト ボックス 16">
            <a:extLst>
              <a:ext uri="{FF2B5EF4-FFF2-40B4-BE49-F238E27FC236}">
                <a16:creationId xmlns:a16="http://schemas.microsoft.com/office/drawing/2014/main" xmlns="" id="{C4A36E21-04FB-1247-AA77-789DA82656C2}"/>
              </a:ext>
            </a:extLst>
          </p:cNvPr>
          <p:cNvSpPr txBox="1"/>
          <p:nvPr/>
        </p:nvSpPr>
        <p:spPr>
          <a:xfrm>
            <a:off x="838200" y="6312056"/>
            <a:ext cx="5493812" cy="369332"/>
          </a:xfrm>
          <a:prstGeom prst="rect">
            <a:avLst/>
          </a:prstGeom>
          <a:noFill/>
        </p:spPr>
        <p:txBody>
          <a:bodyPr wrap="none" rtlCol="0">
            <a:spAutoFit/>
          </a:bodyPr>
          <a:lstStyle/>
          <a:p>
            <a:r>
              <a:rPr lang="ja-JP" altLang="en-US"/>
              <a:t>マクロミル</a:t>
            </a:r>
            <a:r>
              <a:rPr lang="en-US" altLang="ja-JP" dirty="0"/>
              <a:t>×</a:t>
            </a:r>
            <a:r>
              <a:rPr lang="ja-JP" altLang="en-US"/>
              <a:t>デジタルインファクト</a:t>
            </a:r>
            <a:r>
              <a:rPr lang="en-US" altLang="ja-JP" dirty="0"/>
              <a:t>(2017)</a:t>
            </a:r>
            <a:r>
              <a:rPr lang="ja-JP" altLang="en-US"/>
              <a:t>より作成</a:t>
            </a:r>
            <a:endParaRPr kumimoji="1" lang="ja-JP" altLang="en-US"/>
          </a:p>
        </p:txBody>
      </p:sp>
      <p:sp>
        <p:nvSpPr>
          <p:cNvPr id="18" name="角丸四角形 17">
            <a:extLst>
              <a:ext uri="{FF2B5EF4-FFF2-40B4-BE49-F238E27FC236}">
                <a16:creationId xmlns:a16="http://schemas.microsoft.com/office/drawing/2014/main" xmlns="" id="{4FD863DD-165E-4C42-9540-8611805DE7A6}"/>
              </a:ext>
            </a:extLst>
          </p:cNvPr>
          <p:cNvSpPr/>
          <p:nvPr/>
        </p:nvSpPr>
        <p:spPr>
          <a:xfrm>
            <a:off x="6517758" y="2849526"/>
            <a:ext cx="4529470" cy="249865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xmlns="" id="{8F897655-CE22-D244-A46F-B495D8FB1C94}"/>
              </a:ext>
            </a:extLst>
          </p:cNvPr>
          <p:cNvSpPr txBox="1"/>
          <p:nvPr/>
        </p:nvSpPr>
        <p:spPr>
          <a:xfrm>
            <a:off x="7279517" y="2449416"/>
            <a:ext cx="3005951" cy="400110"/>
          </a:xfrm>
          <a:prstGeom prst="rect">
            <a:avLst/>
          </a:prstGeom>
          <a:noFill/>
        </p:spPr>
        <p:txBody>
          <a:bodyPr wrap="none" rtlCol="0">
            <a:spAutoFit/>
          </a:bodyPr>
          <a:lstStyle/>
          <a:p>
            <a:r>
              <a:rPr lang="ja-JP" altLang="en-US" sz="2000">
                <a:solidFill>
                  <a:srgbClr val="FF0000"/>
                </a:solidFill>
              </a:rPr>
              <a:t>視聴すらして貰えない。</a:t>
            </a:r>
            <a:endParaRPr kumimoji="1" lang="ja-JP" altLang="en-US" sz="2000">
              <a:solidFill>
                <a:srgbClr val="FF0000"/>
              </a:solidFill>
            </a:endParaRPr>
          </a:p>
        </p:txBody>
      </p:sp>
    </p:spTree>
    <p:extLst>
      <p:ext uri="{BB962C8B-B14F-4D97-AF65-F5344CB8AC3E}">
        <p14:creationId xmlns:p14="http://schemas.microsoft.com/office/powerpoint/2010/main" val="3932351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13</a:t>
            </a:fld>
            <a:endParaRPr kumimoji="1" lang="ja-JP" altLang="en-US"/>
          </a:p>
        </p:txBody>
      </p:sp>
      <p:sp>
        <p:nvSpPr>
          <p:cNvPr id="9" name="コンテンツ プレースホルダー 8">
            <a:extLst>
              <a:ext uri="{FF2B5EF4-FFF2-40B4-BE49-F238E27FC236}">
                <a16:creationId xmlns:a16="http://schemas.microsoft.com/office/drawing/2014/main" xmlns="" id="{A2356D6C-8190-C240-9FA2-085E5B632255}"/>
              </a:ext>
            </a:extLst>
          </p:cNvPr>
          <p:cNvSpPr>
            <a:spLocks noGrp="1"/>
          </p:cNvSpPr>
          <p:nvPr>
            <p:ph idx="1"/>
          </p:nvPr>
        </p:nvSpPr>
        <p:spPr/>
        <p:txBody>
          <a:bodyPr anchor="ctr"/>
          <a:lstStyle/>
          <a:p>
            <a:pPr marL="0" indent="0" algn="ctr">
              <a:buNone/>
            </a:pPr>
            <a:r>
              <a:rPr lang="ja-JP" altLang="en-US"/>
              <a:t>テレビ・ネット関係なく動画広告は避けられている。</a:t>
            </a:r>
            <a:endParaRPr lang="en-US" altLang="ja-JP" dirty="0"/>
          </a:p>
          <a:p>
            <a:pPr marL="0" indent="0" algn="ctr">
              <a:buNone/>
            </a:pPr>
            <a:endParaRPr lang="en-US" altLang="ja-JP" dirty="0"/>
          </a:p>
          <a:p>
            <a:pPr marL="0" indent="0" algn="ctr">
              <a:buNone/>
            </a:pPr>
            <a:r>
              <a:rPr lang="ja-JP" altLang="en-US"/>
              <a:t>では、動画広告は消費者に伝わりにくい広告なのか？</a:t>
            </a:r>
            <a:endParaRPr lang="en-US" altLang="ja-JP" dirty="0"/>
          </a:p>
        </p:txBody>
      </p:sp>
    </p:spTree>
    <p:extLst>
      <p:ext uri="{BB962C8B-B14F-4D97-AF65-F5344CB8AC3E}">
        <p14:creationId xmlns:p14="http://schemas.microsoft.com/office/powerpoint/2010/main" val="2055878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現状分析</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lstStyle/>
          <a:p>
            <a:r>
              <a:rPr lang="ja-JP" altLang="en-US"/>
              <a:t>事例①：「</a:t>
            </a:r>
            <a:r>
              <a:rPr lang="en-US" altLang="ja-JP" dirty="0"/>
              <a:t>1</a:t>
            </a:r>
            <a:r>
              <a:rPr lang="ja-JP" altLang="en-US"/>
              <a:t>本満足バー」</a:t>
            </a:r>
            <a:endParaRPr lang="en-US" altLang="ja-JP" dirty="0"/>
          </a:p>
          <a:p>
            <a:pPr marL="0" indent="0">
              <a:buNone/>
            </a:pPr>
            <a:endParaRPr kumimoji="1" lang="en-US" altLang="ja-JP"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1C635226-B813-4043-8DE1-A11FC6293BB1}"/>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23685896-EAC1-434B-A04B-2B4601DA8638}"/>
              </a:ext>
            </a:extLst>
          </p:cNvPr>
          <p:cNvSpPr>
            <a:spLocks noGrp="1"/>
          </p:cNvSpPr>
          <p:nvPr>
            <p:ph type="sldNum" sz="quarter" idx="12"/>
          </p:nvPr>
        </p:nvSpPr>
        <p:spPr/>
        <p:txBody>
          <a:bodyPr/>
          <a:lstStyle/>
          <a:p>
            <a:fld id="{0E35A073-45BD-4E4B-8276-892D5B9C5FB3}" type="slidenum">
              <a:rPr kumimoji="1" lang="ja-JP" altLang="en-US" smtClean="0"/>
              <a:t>14</a:t>
            </a:fld>
            <a:endParaRPr kumimoji="1" lang="ja-JP" altLang="en-US"/>
          </a:p>
        </p:txBody>
      </p:sp>
      <p:pic>
        <p:nvPicPr>
          <p:cNvPr id="9" name="図 8">
            <a:extLst>
              <a:ext uri="{FF2B5EF4-FFF2-40B4-BE49-F238E27FC236}">
                <a16:creationId xmlns:a16="http://schemas.microsoft.com/office/drawing/2014/main" xmlns="" id="{1F521CF3-9966-3F44-9545-A315771B60B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03018" y="2421954"/>
            <a:ext cx="6449568" cy="3627882"/>
          </a:xfrm>
          <a:prstGeom prst="rect">
            <a:avLst/>
          </a:prstGeom>
        </p:spPr>
      </p:pic>
      <p:sp>
        <p:nvSpPr>
          <p:cNvPr id="10" name="テキスト ボックス 9">
            <a:extLst>
              <a:ext uri="{FF2B5EF4-FFF2-40B4-BE49-F238E27FC236}">
                <a16:creationId xmlns:a16="http://schemas.microsoft.com/office/drawing/2014/main" xmlns="" id="{736163E2-7559-EB4A-969F-9372EE13C230}"/>
              </a:ext>
            </a:extLst>
          </p:cNvPr>
          <p:cNvSpPr txBox="1"/>
          <p:nvPr/>
        </p:nvSpPr>
        <p:spPr>
          <a:xfrm>
            <a:off x="2091962" y="2421954"/>
            <a:ext cx="461665" cy="2631490"/>
          </a:xfrm>
          <a:prstGeom prst="rect">
            <a:avLst/>
          </a:prstGeom>
          <a:noFill/>
        </p:spPr>
        <p:txBody>
          <a:bodyPr vert="eaVert" wrap="none" rtlCol="0">
            <a:spAutoFit/>
          </a:bodyPr>
          <a:lstStyle/>
          <a:p>
            <a:r>
              <a:rPr kumimoji="1" lang="ja-JP" altLang="en-US"/>
              <a:t>マン、マン、マンゾク、</a:t>
            </a:r>
            <a:endParaRPr kumimoji="1" lang="en-US" altLang="ja-JP" dirty="0"/>
          </a:p>
        </p:txBody>
      </p:sp>
      <p:sp>
        <p:nvSpPr>
          <p:cNvPr id="11" name="テキスト ボックス 10">
            <a:extLst>
              <a:ext uri="{FF2B5EF4-FFF2-40B4-BE49-F238E27FC236}">
                <a16:creationId xmlns:a16="http://schemas.microsoft.com/office/drawing/2014/main" xmlns="" id="{4F99D75F-0279-704E-8FBB-A363E1BF9AC4}"/>
              </a:ext>
            </a:extLst>
          </p:cNvPr>
          <p:cNvSpPr txBox="1"/>
          <p:nvPr/>
        </p:nvSpPr>
        <p:spPr>
          <a:xfrm>
            <a:off x="9501977" y="3357563"/>
            <a:ext cx="461665" cy="2631490"/>
          </a:xfrm>
          <a:prstGeom prst="rect">
            <a:avLst/>
          </a:prstGeom>
          <a:noFill/>
        </p:spPr>
        <p:txBody>
          <a:bodyPr vert="eaVert" wrap="none" rtlCol="0">
            <a:spAutoFit/>
          </a:bodyPr>
          <a:lstStyle/>
          <a:p>
            <a:r>
              <a:rPr lang="ja-JP" altLang="en-US"/>
              <a:t>イッポンマンゾク、バー</a:t>
            </a:r>
            <a:endParaRPr kumimoji="1" lang="en-US" altLang="ja-JP" dirty="0"/>
          </a:p>
        </p:txBody>
      </p:sp>
    </p:spTree>
    <p:extLst>
      <p:ext uri="{BB962C8B-B14F-4D97-AF65-F5344CB8AC3E}">
        <p14:creationId xmlns:p14="http://schemas.microsoft.com/office/powerpoint/2010/main" val="781369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ストライプ矢印 29">
            <a:extLst>
              <a:ext uri="{FF2B5EF4-FFF2-40B4-BE49-F238E27FC236}">
                <a16:creationId xmlns:a16="http://schemas.microsoft.com/office/drawing/2014/main" xmlns="" id="{82DAF9B2-9655-2C46-9C38-001ACBB16126}"/>
              </a:ext>
            </a:extLst>
          </p:cNvPr>
          <p:cNvSpPr/>
          <p:nvPr/>
        </p:nvSpPr>
        <p:spPr>
          <a:xfrm>
            <a:off x="4622753" y="2779059"/>
            <a:ext cx="3579418" cy="994984"/>
          </a:xfrm>
          <a:prstGeom prst="stripedRightArrow">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間接的に伝わる</a:t>
            </a:r>
          </a:p>
        </p:txBody>
      </p:sp>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現状分析</a:t>
            </a:r>
            <a:endParaRPr kumimoji="1"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CD0488FE-8899-5E4C-A9B5-B0657E5CE043}"/>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42582C59-EDCE-AD40-806F-687C9AF5F1D5}"/>
              </a:ext>
            </a:extLst>
          </p:cNvPr>
          <p:cNvSpPr>
            <a:spLocks noGrp="1"/>
          </p:cNvSpPr>
          <p:nvPr>
            <p:ph type="sldNum" sz="quarter" idx="12"/>
          </p:nvPr>
        </p:nvSpPr>
        <p:spPr/>
        <p:txBody>
          <a:bodyPr/>
          <a:lstStyle/>
          <a:p>
            <a:fld id="{0E35A073-45BD-4E4B-8276-892D5B9C5FB3}" type="slidenum">
              <a:rPr kumimoji="1" lang="ja-JP" altLang="en-US" smtClean="0"/>
              <a:t>15</a:t>
            </a:fld>
            <a:endParaRPr kumimoji="1" lang="ja-JP" altLang="en-US"/>
          </a:p>
        </p:txBody>
      </p:sp>
      <p:pic>
        <p:nvPicPr>
          <p:cNvPr id="20" name="図 19">
            <a:extLst>
              <a:ext uri="{FF2B5EF4-FFF2-40B4-BE49-F238E27FC236}">
                <a16:creationId xmlns:a16="http://schemas.microsoft.com/office/drawing/2014/main" xmlns="" id="{1C9B62FF-3079-0D4D-8679-00E39707AF7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87878" y="3771641"/>
            <a:ext cx="1527065" cy="1332365"/>
          </a:xfrm>
          <a:prstGeom prst="rect">
            <a:avLst/>
          </a:prstGeom>
        </p:spPr>
      </p:pic>
      <p:pic>
        <p:nvPicPr>
          <p:cNvPr id="16" name="図 15">
            <a:extLst>
              <a:ext uri="{FF2B5EF4-FFF2-40B4-BE49-F238E27FC236}">
                <a16:creationId xmlns:a16="http://schemas.microsoft.com/office/drawing/2014/main" xmlns="" id="{8CCECAE7-C9E8-8344-BB1E-D7D4C9EB231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2827" y="4437824"/>
            <a:ext cx="1284214" cy="1570904"/>
          </a:xfrm>
          <a:prstGeom prst="rect">
            <a:avLst/>
          </a:prstGeom>
        </p:spPr>
      </p:pic>
      <p:pic>
        <p:nvPicPr>
          <p:cNvPr id="21" name="図 20">
            <a:extLst>
              <a:ext uri="{FF2B5EF4-FFF2-40B4-BE49-F238E27FC236}">
                <a16:creationId xmlns:a16="http://schemas.microsoft.com/office/drawing/2014/main" xmlns="" id="{D4D7391A-701D-A847-AC38-45FBFDABC85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12316" y="2487123"/>
            <a:ext cx="1130940" cy="1034810"/>
          </a:xfrm>
          <a:prstGeom prst="rect">
            <a:avLst/>
          </a:prstGeom>
        </p:spPr>
      </p:pic>
      <p:pic>
        <p:nvPicPr>
          <p:cNvPr id="11" name="図 10">
            <a:extLst>
              <a:ext uri="{FF2B5EF4-FFF2-40B4-BE49-F238E27FC236}">
                <a16:creationId xmlns:a16="http://schemas.microsoft.com/office/drawing/2014/main" xmlns="" id="{0B0C2DE1-B213-6F42-95EB-FD27D35A987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369816" y="2486618"/>
            <a:ext cx="3039861" cy="1709922"/>
          </a:xfrm>
          <a:prstGeom prst="rect">
            <a:avLst/>
          </a:prstGeom>
        </p:spPr>
      </p:pic>
      <p:pic>
        <p:nvPicPr>
          <p:cNvPr id="6" name="図 5">
            <a:extLst>
              <a:ext uri="{FF2B5EF4-FFF2-40B4-BE49-F238E27FC236}">
                <a16:creationId xmlns:a16="http://schemas.microsoft.com/office/drawing/2014/main" xmlns="" id="{EAC601BC-4D63-E249-8187-02DE6BB8668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267477" y="4734109"/>
            <a:ext cx="2079692" cy="1401713"/>
          </a:xfrm>
          <a:prstGeom prst="rect">
            <a:avLst/>
          </a:prstGeom>
        </p:spPr>
      </p:pic>
      <p:pic>
        <p:nvPicPr>
          <p:cNvPr id="15" name="図 14">
            <a:extLst>
              <a:ext uri="{FF2B5EF4-FFF2-40B4-BE49-F238E27FC236}">
                <a16:creationId xmlns:a16="http://schemas.microsoft.com/office/drawing/2014/main" xmlns="" id="{9AE3C9A4-E131-814B-8AC3-0D26DF81CB7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02170" y="3146653"/>
            <a:ext cx="2076760" cy="1619873"/>
          </a:xfrm>
          <a:prstGeom prst="rect">
            <a:avLst/>
          </a:prstGeom>
        </p:spPr>
      </p:pic>
      <p:sp>
        <p:nvSpPr>
          <p:cNvPr id="26" name="屈折矢印 25">
            <a:extLst>
              <a:ext uri="{FF2B5EF4-FFF2-40B4-BE49-F238E27FC236}">
                <a16:creationId xmlns:a16="http://schemas.microsoft.com/office/drawing/2014/main" xmlns="" id="{46AD4CD5-5595-8644-ADE2-E1F96944FF8F}"/>
              </a:ext>
            </a:extLst>
          </p:cNvPr>
          <p:cNvSpPr/>
          <p:nvPr/>
        </p:nvSpPr>
        <p:spPr>
          <a:xfrm>
            <a:off x="7797041" y="4650724"/>
            <a:ext cx="2129546" cy="902866"/>
          </a:xfrm>
          <a:prstGeom prst="bentUpArrow">
            <a:avLst>
              <a:gd name="adj1" fmla="val 43751"/>
              <a:gd name="adj2" fmla="val 38289"/>
              <a:gd name="adj3" fmla="val 25000"/>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ＳＮＳで話題</a:t>
            </a:r>
          </a:p>
        </p:txBody>
      </p:sp>
      <p:sp>
        <p:nvSpPr>
          <p:cNvPr id="29" name="屈折矢印 28">
            <a:extLst>
              <a:ext uri="{FF2B5EF4-FFF2-40B4-BE49-F238E27FC236}">
                <a16:creationId xmlns:a16="http://schemas.microsoft.com/office/drawing/2014/main" xmlns="" id="{34F39D0E-2E72-A04D-8A68-C84DB723DD44}"/>
              </a:ext>
            </a:extLst>
          </p:cNvPr>
          <p:cNvSpPr/>
          <p:nvPr/>
        </p:nvSpPr>
        <p:spPr>
          <a:xfrm rot="5400000">
            <a:off x="2777963" y="4332115"/>
            <a:ext cx="1243812" cy="1323249"/>
          </a:xfrm>
          <a:prstGeom prst="bentUpArrow">
            <a:avLst>
              <a:gd name="adj1" fmla="val 27519"/>
              <a:gd name="adj2" fmla="val 26581"/>
              <a:gd name="adj3" fmla="val 25000"/>
            </a:avLst>
          </a:prstGeom>
          <a:solidFill>
            <a:schemeClr val="bg1"/>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a:extLst>
              <a:ext uri="{FF2B5EF4-FFF2-40B4-BE49-F238E27FC236}">
                <a16:creationId xmlns:a16="http://schemas.microsoft.com/office/drawing/2014/main" xmlns="" id="{AB8DDA9C-7C1E-1249-8D99-BFABA270E455}"/>
              </a:ext>
            </a:extLst>
          </p:cNvPr>
          <p:cNvSpPr txBox="1"/>
          <p:nvPr/>
        </p:nvSpPr>
        <p:spPr>
          <a:xfrm>
            <a:off x="9044127" y="5872389"/>
            <a:ext cx="2262158" cy="369332"/>
          </a:xfrm>
          <a:prstGeom prst="rect">
            <a:avLst/>
          </a:prstGeom>
          <a:noFill/>
        </p:spPr>
        <p:txBody>
          <a:bodyPr wrap="none" rtlCol="0">
            <a:spAutoFit/>
          </a:bodyPr>
          <a:lstStyle/>
          <a:p>
            <a:r>
              <a:rPr kumimoji="1" lang="ja-JP" altLang="en-US"/>
              <a:t>藤本</a:t>
            </a:r>
            <a:r>
              <a:rPr kumimoji="1" lang="en-US" altLang="ja-JP" dirty="0"/>
              <a:t>(2015)</a:t>
            </a:r>
            <a:r>
              <a:rPr kumimoji="1" lang="ja-JP" altLang="en-US"/>
              <a:t>より作成</a:t>
            </a:r>
          </a:p>
        </p:txBody>
      </p:sp>
      <p:sp>
        <p:nvSpPr>
          <p:cNvPr id="4" name="テキスト ボックス 3">
            <a:extLst>
              <a:ext uri="{FF2B5EF4-FFF2-40B4-BE49-F238E27FC236}">
                <a16:creationId xmlns:a16="http://schemas.microsoft.com/office/drawing/2014/main" xmlns="" id="{B583FEEE-22D8-5444-9C7F-267A459BCF30}"/>
              </a:ext>
            </a:extLst>
          </p:cNvPr>
          <p:cNvSpPr txBox="1"/>
          <p:nvPr/>
        </p:nvSpPr>
        <p:spPr>
          <a:xfrm>
            <a:off x="1628022" y="1910370"/>
            <a:ext cx="2523448" cy="461665"/>
          </a:xfrm>
          <a:prstGeom prst="rect">
            <a:avLst/>
          </a:prstGeom>
          <a:noFill/>
        </p:spPr>
        <p:txBody>
          <a:bodyPr wrap="none" rtlCol="0">
            <a:spAutoFit/>
          </a:bodyPr>
          <a:lstStyle/>
          <a:p>
            <a:r>
              <a:rPr kumimoji="1" lang="ja-JP" altLang="en-US" sz="2400">
                <a:solidFill>
                  <a:srgbClr val="FF0000"/>
                </a:solidFill>
              </a:rPr>
              <a:t>少ない</a:t>
            </a:r>
            <a:r>
              <a:rPr lang="en-US" altLang="ja-JP" sz="2400" dirty="0">
                <a:solidFill>
                  <a:srgbClr val="FF0000"/>
                </a:solidFill>
              </a:rPr>
              <a:t>CM</a:t>
            </a:r>
            <a:r>
              <a:rPr kumimoji="1" lang="ja-JP" altLang="en-US" sz="2400">
                <a:solidFill>
                  <a:srgbClr val="FF0000"/>
                </a:solidFill>
              </a:rPr>
              <a:t>投下量</a:t>
            </a:r>
          </a:p>
        </p:txBody>
      </p:sp>
      <p:sp>
        <p:nvSpPr>
          <p:cNvPr id="13" name="テキスト ボックス 12">
            <a:extLst>
              <a:ext uri="{FF2B5EF4-FFF2-40B4-BE49-F238E27FC236}">
                <a16:creationId xmlns:a16="http://schemas.microsoft.com/office/drawing/2014/main" xmlns="" id="{44A4F64F-A3B1-1E4F-B2E1-EE3803AEE608}"/>
              </a:ext>
            </a:extLst>
          </p:cNvPr>
          <p:cNvSpPr txBox="1"/>
          <p:nvPr/>
        </p:nvSpPr>
        <p:spPr>
          <a:xfrm>
            <a:off x="7481094" y="1980563"/>
            <a:ext cx="3518912" cy="400110"/>
          </a:xfrm>
          <a:prstGeom prst="rect">
            <a:avLst/>
          </a:prstGeom>
          <a:noFill/>
        </p:spPr>
        <p:txBody>
          <a:bodyPr wrap="none" rtlCol="0">
            <a:spAutoFit/>
          </a:bodyPr>
          <a:lstStyle/>
          <a:p>
            <a:r>
              <a:rPr kumimoji="1" lang="ja-JP" altLang="en-US" sz="2000"/>
              <a:t>テレビを見ない若者にも浸透</a:t>
            </a:r>
          </a:p>
        </p:txBody>
      </p:sp>
    </p:spTree>
    <p:extLst>
      <p:ext uri="{BB962C8B-B14F-4D97-AF65-F5344CB8AC3E}">
        <p14:creationId xmlns:p14="http://schemas.microsoft.com/office/powerpoint/2010/main" val="3249906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現状分析</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1C635226-B813-4043-8DE1-A11FC6293BB1}"/>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23685896-EAC1-434B-A04B-2B4601DA8638}"/>
              </a:ext>
            </a:extLst>
          </p:cNvPr>
          <p:cNvSpPr>
            <a:spLocks noGrp="1"/>
          </p:cNvSpPr>
          <p:nvPr>
            <p:ph type="sldNum" sz="quarter" idx="12"/>
          </p:nvPr>
        </p:nvSpPr>
        <p:spPr/>
        <p:txBody>
          <a:bodyPr/>
          <a:lstStyle/>
          <a:p>
            <a:fld id="{0E35A073-45BD-4E4B-8276-892D5B9C5FB3}" type="slidenum">
              <a:rPr kumimoji="1" lang="ja-JP" altLang="en-US" smtClean="0"/>
              <a:t>16</a:t>
            </a:fld>
            <a:endParaRPr kumimoji="1" lang="ja-JP" altLang="en-US"/>
          </a:p>
        </p:txBody>
      </p:sp>
      <p:sp>
        <p:nvSpPr>
          <p:cNvPr id="9" name="テキスト ボックス 8">
            <a:extLst>
              <a:ext uri="{FF2B5EF4-FFF2-40B4-BE49-F238E27FC236}">
                <a16:creationId xmlns:a16="http://schemas.microsoft.com/office/drawing/2014/main" xmlns="" id="{7B587544-3E03-F847-80AD-0F657BE9BEA6}"/>
              </a:ext>
            </a:extLst>
          </p:cNvPr>
          <p:cNvSpPr txBox="1"/>
          <p:nvPr/>
        </p:nvSpPr>
        <p:spPr>
          <a:xfrm>
            <a:off x="9344248" y="4098994"/>
            <a:ext cx="1800493" cy="369332"/>
          </a:xfrm>
          <a:prstGeom prst="rect">
            <a:avLst/>
          </a:prstGeom>
          <a:noFill/>
        </p:spPr>
        <p:txBody>
          <a:bodyPr wrap="none" rtlCol="0">
            <a:spAutoFit/>
          </a:bodyPr>
          <a:lstStyle/>
          <a:p>
            <a:r>
              <a:rPr kumimoji="1" lang="ja-JP" altLang="en-US"/>
              <a:t>藤本</a:t>
            </a:r>
            <a:r>
              <a:rPr kumimoji="1" lang="en-US" altLang="ja-JP" dirty="0"/>
              <a:t>(2015)</a:t>
            </a:r>
            <a:r>
              <a:rPr kumimoji="1" lang="ja-JP" altLang="en-US"/>
              <a:t>より</a:t>
            </a:r>
          </a:p>
        </p:txBody>
      </p:sp>
      <p:sp>
        <p:nvSpPr>
          <p:cNvPr id="4" name="テキスト ボックス 3">
            <a:extLst>
              <a:ext uri="{FF2B5EF4-FFF2-40B4-BE49-F238E27FC236}">
                <a16:creationId xmlns:a16="http://schemas.microsoft.com/office/drawing/2014/main" xmlns="" id="{C61FA0C1-911E-6442-A553-59FC93698BCF}"/>
              </a:ext>
            </a:extLst>
          </p:cNvPr>
          <p:cNvSpPr txBox="1"/>
          <p:nvPr/>
        </p:nvSpPr>
        <p:spPr>
          <a:xfrm>
            <a:off x="815748" y="1919332"/>
            <a:ext cx="10424107" cy="2308324"/>
          </a:xfrm>
          <a:prstGeom prst="rect">
            <a:avLst/>
          </a:prstGeom>
          <a:noFill/>
        </p:spPr>
        <p:txBody>
          <a:bodyPr wrap="square" rtlCol="0">
            <a:spAutoFit/>
          </a:bodyPr>
          <a:lstStyle/>
          <a:p>
            <a:pPr lvl="1"/>
            <a:r>
              <a:rPr lang="ja-JP" altLang="en-US" sz="2400">
                <a:solidFill>
                  <a:srgbClr val="FF0000"/>
                </a:solidFill>
              </a:rPr>
              <a:t>クリエイター心を刺激された</a:t>
            </a:r>
            <a:r>
              <a:rPr lang="ja-JP" altLang="en-US" sz="2400"/>
              <a:t>若者たちが、もっと面白い動画にしよう、</a:t>
            </a:r>
            <a:endParaRPr lang="en-US" altLang="ja-JP" sz="2400" dirty="0"/>
          </a:p>
          <a:p>
            <a:pPr lvl="1"/>
            <a:r>
              <a:rPr lang="ja-JP" altLang="en-US" sz="2400"/>
              <a:t>気になる動画にしようと、どんどんアレンジしていった。</a:t>
            </a:r>
            <a:endParaRPr lang="en-US" altLang="ja-JP" sz="2400" dirty="0"/>
          </a:p>
          <a:p>
            <a:pPr lvl="1"/>
            <a:endParaRPr lang="en-US" altLang="ja-JP" sz="2400" dirty="0"/>
          </a:p>
          <a:p>
            <a:pPr lvl="1"/>
            <a:r>
              <a:rPr lang="ja-JP" altLang="en-US" sz="2400"/>
              <a:t>それがニコニコ動画などにアップされ、クリエーターが作った作品を</a:t>
            </a:r>
            <a:endParaRPr lang="en-US" altLang="ja-JP" sz="2400" dirty="0"/>
          </a:p>
          <a:p>
            <a:pPr lvl="1"/>
            <a:r>
              <a:rPr lang="ja-JP" altLang="en-US" sz="2400"/>
              <a:t>楽しむ側の若者たちの目にも留まり、</a:t>
            </a:r>
            <a:r>
              <a:rPr lang="ja-JP" altLang="en-US" sz="2400">
                <a:solidFill>
                  <a:srgbClr val="FF0000"/>
                </a:solidFill>
              </a:rPr>
              <a:t>テレビを見ない若者でも知って</a:t>
            </a:r>
            <a:endParaRPr lang="en-US" altLang="ja-JP" sz="2400" dirty="0">
              <a:solidFill>
                <a:srgbClr val="FF0000"/>
              </a:solidFill>
            </a:endParaRPr>
          </a:p>
          <a:p>
            <a:pPr lvl="1"/>
            <a:r>
              <a:rPr lang="ja-JP" altLang="en-US" sz="2400">
                <a:solidFill>
                  <a:srgbClr val="FF0000"/>
                </a:solidFill>
              </a:rPr>
              <a:t>いるテレビＣＭになった</a:t>
            </a:r>
            <a:r>
              <a:rPr lang="ja-JP" altLang="en-US" sz="2400"/>
              <a:t>。</a:t>
            </a:r>
            <a:endParaRPr lang="en-US" altLang="ja-JP" sz="3200" dirty="0"/>
          </a:p>
        </p:txBody>
      </p:sp>
      <p:sp>
        <p:nvSpPr>
          <p:cNvPr id="10" name="角丸四角形 9">
            <a:extLst>
              <a:ext uri="{FF2B5EF4-FFF2-40B4-BE49-F238E27FC236}">
                <a16:creationId xmlns:a16="http://schemas.microsoft.com/office/drawing/2014/main" xmlns="" id="{0877A58A-3095-7A49-BCBF-041A4D11B3DD}"/>
              </a:ext>
            </a:extLst>
          </p:cNvPr>
          <p:cNvSpPr/>
          <p:nvPr/>
        </p:nvSpPr>
        <p:spPr>
          <a:xfrm>
            <a:off x="1335024" y="5218064"/>
            <a:ext cx="9521952" cy="853440"/>
          </a:xfrm>
          <a:prstGeom prst="roundRect">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ja-JP" altLang="en-US" sz="2400">
                <a:solidFill>
                  <a:schemeClr val="tx1"/>
                </a:solidFill>
              </a:rPr>
              <a:t>話題になるだけでなく、勝手に広めてくれたため</a:t>
            </a:r>
            <a:endParaRPr lang="en-US" altLang="ja-JP" sz="2400" dirty="0">
              <a:solidFill>
                <a:schemeClr val="tx1"/>
              </a:solidFill>
            </a:endParaRPr>
          </a:p>
          <a:p>
            <a:pPr lvl="1" algn="ctr"/>
            <a:r>
              <a:rPr lang="ja-JP" altLang="en-US" sz="2400">
                <a:solidFill>
                  <a:srgbClr val="FF0000"/>
                </a:solidFill>
              </a:rPr>
              <a:t>コスパが良い広告</a:t>
            </a:r>
            <a:r>
              <a:rPr lang="ja-JP" altLang="en-US" sz="2400">
                <a:solidFill>
                  <a:schemeClr val="tx1"/>
                </a:solidFill>
              </a:rPr>
              <a:t>となった。</a:t>
            </a:r>
          </a:p>
        </p:txBody>
      </p:sp>
      <p:sp>
        <p:nvSpPr>
          <p:cNvPr id="11" name="ストライプ矢印 10">
            <a:extLst>
              <a:ext uri="{FF2B5EF4-FFF2-40B4-BE49-F238E27FC236}">
                <a16:creationId xmlns:a16="http://schemas.microsoft.com/office/drawing/2014/main" xmlns="" id="{9856190A-41D6-BF42-B175-98D136EAD366}"/>
              </a:ext>
            </a:extLst>
          </p:cNvPr>
          <p:cNvSpPr/>
          <p:nvPr/>
        </p:nvSpPr>
        <p:spPr>
          <a:xfrm rot="5400000">
            <a:off x="5799892" y="4161587"/>
            <a:ext cx="592215" cy="1285765"/>
          </a:xfrm>
          <a:prstGeom prst="stripedRightArrow">
            <a:avLst>
              <a:gd name="adj1" fmla="val 36609"/>
              <a:gd name="adj2" fmla="val 4193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582367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現状分析</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ja-JP" altLang="en-US"/>
              <a:t>事例②：「ブックオフ」</a:t>
            </a:r>
            <a:endParaRPr lang="en-US" altLang="ja-JP"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17</a:t>
            </a:fld>
            <a:endParaRPr kumimoji="1" lang="ja-JP" altLang="en-US"/>
          </a:p>
        </p:txBody>
      </p:sp>
      <p:pic>
        <p:nvPicPr>
          <p:cNvPr id="9" name="図 8" descr="人, 室内, 幼い, 若者 が含まれている画像&#10;&#10;自動的に生成された説明">
            <a:extLst>
              <a:ext uri="{FF2B5EF4-FFF2-40B4-BE49-F238E27FC236}">
                <a16:creationId xmlns:a16="http://schemas.microsoft.com/office/drawing/2014/main" xmlns="" id="{E8E9673D-C59C-3444-A613-68AB6B08BA7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20004" y="2398624"/>
            <a:ext cx="6551992" cy="3680678"/>
          </a:xfrm>
          <a:prstGeom prst="rect">
            <a:avLst/>
          </a:prstGeom>
        </p:spPr>
      </p:pic>
      <p:sp>
        <p:nvSpPr>
          <p:cNvPr id="10" name="テキスト ボックス 9">
            <a:extLst>
              <a:ext uri="{FF2B5EF4-FFF2-40B4-BE49-F238E27FC236}">
                <a16:creationId xmlns:a16="http://schemas.microsoft.com/office/drawing/2014/main" xmlns="" id="{666FE68E-DA0B-8A4A-951B-CF482EE1D60B}"/>
              </a:ext>
            </a:extLst>
          </p:cNvPr>
          <p:cNvSpPr txBox="1"/>
          <p:nvPr/>
        </p:nvSpPr>
        <p:spPr>
          <a:xfrm>
            <a:off x="2258591" y="2398624"/>
            <a:ext cx="426720" cy="2308324"/>
          </a:xfrm>
          <a:prstGeom prst="rect">
            <a:avLst/>
          </a:prstGeom>
          <a:noFill/>
        </p:spPr>
        <p:txBody>
          <a:bodyPr wrap="square" rtlCol="0">
            <a:spAutoFit/>
          </a:bodyPr>
          <a:lstStyle/>
          <a:p>
            <a:r>
              <a:rPr kumimoji="1" lang="ja-JP" altLang="en-US" dirty="0"/>
              <a:t>ブックオフ</a:t>
            </a:r>
            <a:r>
              <a:rPr lang="ja-JP" altLang="en-US" dirty="0"/>
              <a:t>なのに</a:t>
            </a:r>
            <a:endParaRPr kumimoji="1" lang="en-US" altLang="ja-JP" dirty="0"/>
          </a:p>
        </p:txBody>
      </p:sp>
      <p:sp>
        <p:nvSpPr>
          <p:cNvPr id="11" name="テキスト ボックス 10">
            <a:extLst>
              <a:ext uri="{FF2B5EF4-FFF2-40B4-BE49-F238E27FC236}">
                <a16:creationId xmlns:a16="http://schemas.microsoft.com/office/drawing/2014/main" xmlns="" id="{AFB628E8-7171-6043-8628-053B632CEB77}"/>
              </a:ext>
            </a:extLst>
          </p:cNvPr>
          <p:cNvSpPr txBox="1"/>
          <p:nvPr/>
        </p:nvSpPr>
        <p:spPr>
          <a:xfrm>
            <a:off x="9506689" y="4324976"/>
            <a:ext cx="349134" cy="1754326"/>
          </a:xfrm>
          <a:prstGeom prst="rect">
            <a:avLst/>
          </a:prstGeom>
          <a:noFill/>
        </p:spPr>
        <p:txBody>
          <a:bodyPr wrap="square" rtlCol="0">
            <a:spAutoFit/>
          </a:bodyPr>
          <a:lstStyle/>
          <a:p>
            <a:r>
              <a:rPr kumimoji="1" lang="ja-JP" altLang="en-US"/>
              <a:t>本ねえじゃん</a:t>
            </a:r>
            <a:endParaRPr kumimoji="1" lang="ja-JP" altLang="en-US" dirty="0"/>
          </a:p>
        </p:txBody>
      </p:sp>
    </p:spTree>
    <p:extLst>
      <p:ext uri="{BB962C8B-B14F-4D97-AF65-F5344CB8AC3E}">
        <p14:creationId xmlns:p14="http://schemas.microsoft.com/office/powerpoint/2010/main" val="5360641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現状分析</a:t>
            </a:r>
            <a:endParaRPr kumimoji="1"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18</a:t>
            </a:fld>
            <a:endParaRPr kumimoji="1" lang="ja-JP" altLang="en-US"/>
          </a:p>
        </p:txBody>
      </p:sp>
      <p:pic>
        <p:nvPicPr>
          <p:cNvPr id="9" name="コンテンツ プレースホルダー 8">
            <a:extLst>
              <a:ext uri="{FF2B5EF4-FFF2-40B4-BE49-F238E27FC236}">
                <a16:creationId xmlns:a16="http://schemas.microsoft.com/office/drawing/2014/main" xmlns="" id="{5D117B5A-C012-114F-94B2-FF5A31597714}"/>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246786" y="1825783"/>
            <a:ext cx="3794771" cy="4351338"/>
          </a:xfrm>
          <a:prstGeom prst="rect">
            <a:avLst/>
          </a:prstGeom>
        </p:spPr>
      </p:pic>
      <p:sp>
        <p:nvSpPr>
          <p:cNvPr id="4" name="テキスト ボックス 3">
            <a:extLst>
              <a:ext uri="{FF2B5EF4-FFF2-40B4-BE49-F238E27FC236}">
                <a16:creationId xmlns:a16="http://schemas.microsoft.com/office/drawing/2014/main" xmlns="" id="{4DD2E2CE-C574-8B48-8605-78812F0587A9}"/>
              </a:ext>
            </a:extLst>
          </p:cNvPr>
          <p:cNvSpPr txBox="1"/>
          <p:nvPr/>
        </p:nvSpPr>
        <p:spPr>
          <a:xfrm>
            <a:off x="5041557" y="1941791"/>
            <a:ext cx="6264728" cy="707886"/>
          </a:xfrm>
          <a:prstGeom prst="rect">
            <a:avLst/>
          </a:prstGeom>
          <a:noFill/>
        </p:spPr>
        <p:txBody>
          <a:bodyPr wrap="square" rtlCol="0">
            <a:spAutoFit/>
          </a:bodyPr>
          <a:lstStyle/>
          <a:p>
            <a:pPr algn="ctr"/>
            <a:r>
              <a:rPr lang="en-US" altLang="ja-JP" sz="2000" dirty="0"/>
              <a:t>CM</a:t>
            </a:r>
            <a:r>
              <a:rPr lang="ja-JP" altLang="en-US" sz="2000"/>
              <a:t>の長さは</a:t>
            </a:r>
            <a:r>
              <a:rPr lang="en-US" altLang="ja-JP" sz="2000" dirty="0"/>
              <a:t>15</a:t>
            </a:r>
            <a:r>
              <a:rPr lang="ja-JP" altLang="en-US" sz="2000"/>
              <a:t>秒。放送期間は</a:t>
            </a:r>
            <a:r>
              <a:rPr lang="en-US" altLang="ja-JP" sz="2000" dirty="0"/>
              <a:t>10</a:t>
            </a:r>
            <a:r>
              <a:rPr lang="ja-JP" altLang="en-US" sz="2000"/>
              <a:t>日間。</a:t>
            </a:r>
            <a:endParaRPr lang="en-US" altLang="ja-JP" sz="2000" dirty="0"/>
          </a:p>
          <a:p>
            <a:pPr algn="ctr"/>
            <a:r>
              <a:rPr lang="ja-JP" altLang="en-US" sz="2000" u="sng"/>
              <a:t>放送エリアは</a:t>
            </a:r>
            <a:r>
              <a:rPr lang="ja-JP" altLang="en-US" sz="2000" u="sng">
                <a:solidFill>
                  <a:srgbClr val="FF0000"/>
                </a:solidFill>
              </a:rPr>
              <a:t>関東と中京エリア</a:t>
            </a:r>
            <a:r>
              <a:rPr lang="ja-JP" altLang="en-US" sz="2000" u="sng"/>
              <a:t>のみ。</a:t>
            </a:r>
            <a:endParaRPr lang="en-US" altLang="ja-JP" sz="2000" u="sng" dirty="0"/>
          </a:p>
        </p:txBody>
      </p:sp>
      <p:sp>
        <p:nvSpPr>
          <p:cNvPr id="10" name="右矢印 9">
            <a:extLst>
              <a:ext uri="{FF2B5EF4-FFF2-40B4-BE49-F238E27FC236}">
                <a16:creationId xmlns:a16="http://schemas.microsoft.com/office/drawing/2014/main" xmlns="" id="{78F2CDCD-4815-BE48-8043-DCA150B59BB6}"/>
              </a:ext>
            </a:extLst>
          </p:cNvPr>
          <p:cNvSpPr/>
          <p:nvPr/>
        </p:nvSpPr>
        <p:spPr>
          <a:xfrm rot="5400000">
            <a:off x="7883661" y="2519894"/>
            <a:ext cx="592215" cy="906493"/>
          </a:xfrm>
          <a:prstGeom prst="right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xmlns="" id="{1E9812B7-3F4C-4142-AB08-25461EA11426}"/>
              </a:ext>
            </a:extLst>
          </p:cNvPr>
          <p:cNvSpPr txBox="1"/>
          <p:nvPr/>
        </p:nvSpPr>
        <p:spPr>
          <a:xfrm>
            <a:off x="5041557" y="3357563"/>
            <a:ext cx="6264728" cy="1015663"/>
          </a:xfrm>
          <a:prstGeom prst="rect">
            <a:avLst/>
          </a:prstGeom>
          <a:noFill/>
        </p:spPr>
        <p:txBody>
          <a:bodyPr wrap="square" rtlCol="0">
            <a:spAutoFit/>
          </a:bodyPr>
          <a:lstStyle/>
          <a:p>
            <a:pPr algn="ctr"/>
            <a:r>
              <a:rPr kumimoji="1" lang="en-US" altLang="ja-JP" sz="2000" dirty="0">
                <a:solidFill>
                  <a:srgbClr val="FF0000"/>
                </a:solidFill>
              </a:rPr>
              <a:t>Twitter</a:t>
            </a:r>
            <a:r>
              <a:rPr kumimoji="1" lang="ja-JP" altLang="en-US" sz="2000">
                <a:solidFill>
                  <a:srgbClr val="FF0000"/>
                </a:solidFill>
              </a:rPr>
              <a:t>などで話題</a:t>
            </a:r>
            <a:r>
              <a:rPr kumimoji="1" lang="ja-JP" altLang="en-US" sz="2000"/>
              <a:t>。</a:t>
            </a:r>
            <a:endParaRPr kumimoji="1" lang="en-US" altLang="ja-JP" sz="2000" dirty="0"/>
          </a:p>
          <a:p>
            <a:pPr algn="ctr"/>
            <a:r>
              <a:rPr kumimoji="1" lang="ja-JP" altLang="en-US" sz="2000"/>
              <a:t>パロディ動画が視聴者によって大量に作られ、</a:t>
            </a:r>
            <a:endParaRPr kumimoji="1" lang="en-US" altLang="ja-JP" sz="2000" dirty="0"/>
          </a:p>
          <a:p>
            <a:pPr algn="ctr"/>
            <a:r>
              <a:rPr kumimoji="1" lang="ja-JP" altLang="en-US" sz="2000" u="sng"/>
              <a:t>認知はインターネットを通じて</a:t>
            </a:r>
            <a:r>
              <a:rPr kumimoji="1" lang="ja-JP" altLang="en-US" sz="2000" u="sng">
                <a:solidFill>
                  <a:srgbClr val="FF0000"/>
                </a:solidFill>
              </a:rPr>
              <a:t>全国区</a:t>
            </a:r>
            <a:r>
              <a:rPr kumimoji="1" lang="ja-JP" altLang="en-US" sz="2000" u="sng"/>
              <a:t>に。</a:t>
            </a:r>
            <a:endParaRPr kumimoji="1" lang="en-US" altLang="ja-JP" sz="2000" u="sng" dirty="0"/>
          </a:p>
        </p:txBody>
      </p:sp>
      <p:sp>
        <p:nvSpPr>
          <p:cNvPr id="11" name="右矢印 10">
            <a:extLst>
              <a:ext uri="{FF2B5EF4-FFF2-40B4-BE49-F238E27FC236}">
                <a16:creationId xmlns:a16="http://schemas.microsoft.com/office/drawing/2014/main" xmlns="" id="{73389E57-194E-2847-B5DB-18A1F1E3D74A}"/>
              </a:ext>
            </a:extLst>
          </p:cNvPr>
          <p:cNvSpPr/>
          <p:nvPr/>
        </p:nvSpPr>
        <p:spPr>
          <a:xfrm rot="5400000">
            <a:off x="7883661" y="4289419"/>
            <a:ext cx="592215" cy="906493"/>
          </a:xfrm>
          <a:prstGeom prst="right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xmlns="" id="{9B47C132-B6C7-8B40-A61C-35094F08FA25}"/>
              </a:ext>
            </a:extLst>
          </p:cNvPr>
          <p:cNvSpPr txBox="1"/>
          <p:nvPr/>
        </p:nvSpPr>
        <p:spPr>
          <a:xfrm>
            <a:off x="5041557" y="5115627"/>
            <a:ext cx="6264728" cy="1015663"/>
          </a:xfrm>
          <a:prstGeom prst="rect">
            <a:avLst/>
          </a:prstGeom>
          <a:noFill/>
        </p:spPr>
        <p:txBody>
          <a:bodyPr wrap="square" rtlCol="0">
            <a:spAutoFit/>
          </a:bodyPr>
          <a:lstStyle/>
          <a:p>
            <a:pPr algn="ctr"/>
            <a:r>
              <a:rPr lang="en-US" altLang="ja-JP" sz="2000" dirty="0"/>
              <a:t>SNS</a:t>
            </a:r>
            <a:r>
              <a:rPr lang="ja-JP" altLang="en-US" sz="2000"/>
              <a:t>の反響は普段の</a:t>
            </a:r>
            <a:r>
              <a:rPr lang="en-US" altLang="ja-JP" sz="2000" dirty="0">
                <a:solidFill>
                  <a:srgbClr val="FF0000"/>
                </a:solidFill>
              </a:rPr>
              <a:t>40</a:t>
            </a:r>
            <a:r>
              <a:rPr lang="ja-JP" altLang="en-US" sz="2000">
                <a:solidFill>
                  <a:srgbClr val="FF0000"/>
                </a:solidFill>
              </a:rPr>
              <a:t>倍</a:t>
            </a:r>
            <a:r>
              <a:rPr lang="ja-JP" altLang="en-US" sz="2000"/>
              <a:t>。</a:t>
            </a:r>
            <a:endParaRPr lang="en-US" altLang="ja-JP" sz="2000" dirty="0"/>
          </a:p>
          <a:p>
            <a:pPr algn="ctr"/>
            <a:r>
              <a:rPr kumimoji="1" lang="en-US" altLang="ja-JP" sz="2000" dirty="0"/>
              <a:t>You Tube</a:t>
            </a:r>
            <a:r>
              <a:rPr kumimoji="1" lang="ja-JP" altLang="en-US" sz="2000"/>
              <a:t>再生回数も</a:t>
            </a:r>
            <a:r>
              <a:rPr kumimoji="1" lang="en-US" altLang="ja-JP" sz="2000" dirty="0">
                <a:solidFill>
                  <a:srgbClr val="FF0000"/>
                </a:solidFill>
              </a:rPr>
              <a:t>110</a:t>
            </a:r>
            <a:r>
              <a:rPr kumimoji="1" lang="ja-JP" altLang="en-US" sz="2000">
                <a:solidFill>
                  <a:srgbClr val="FF0000"/>
                </a:solidFill>
              </a:rPr>
              <a:t>万回</a:t>
            </a:r>
            <a:r>
              <a:rPr kumimoji="1" lang="ja-JP" altLang="en-US" sz="2000"/>
              <a:t>を突破。</a:t>
            </a:r>
            <a:endParaRPr kumimoji="1" lang="en-US" altLang="ja-JP" sz="2000" dirty="0"/>
          </a:p>
          <a:p>
            <a:pPr algn="ctr"/>
            <a:r>
              <a:rPr lang="ja-JP" altLang="en-US" sz="2000"/>
              <a:t>業績も好調で</a:t>
            </a:r>
            <a:r>
              <a:rPr lang="ja-JP" altLang="en-US" sz="2000">
                <a:solidFill>
                  <a:srgbClr val="FF0000"/>
                </a:solidFill>
              </a:rPr>
              <a:t>２度の上方修正</a:t>
            </a:r>
            <a:r>
              <a:rPr lang="ja-JP" altLang="en-US" sz="2000"/>
              <a:t>。</a:t>
            </a:r>
            <a:endParaRPr kumimoji="1" lang="en-US" altLang="ja-JP" sz="2000" dirty="0"/>
          </a:p>
        </p:txBody>
      </p:sp>
      <p:sp>
        <p:nvSpPr>
          <p:cNvPr id="13" name="テキスト ボックス 12">
            <a:extLst>
              <a:ext uri="{FF2B5EF4-FFF2-40B4-BE49-F238E27FC236}">
                <a16:creationId xmlns:a16="http://schemas.microsoft.com/office/drawing/2014/main" xmlns="" id="{48C40739-72EC-D94A-8012-F92FF7102F7F}"/>
              </a:ext>
            </a:extLst>
          </p:cNvPr>
          <p:cNvSpPr txBox="1"/>
          <p:nvPr/>
        </p:nvSpPr>
        <p:spPr>
          <a:xfrm>
            <a:off x="838200" y="6312056"/>
            <a:ext cx="3429144" cy="369332"/>
          </a:xfrm>
          <a:prstGeom prst="rect">
            <a:avLst/>
          </a:prstGeom>
          <a:noFill/>
        </p:spPr>
        <p:txBody>
          <a:bodyPr wrap="none" rtlCol="0">
            <a:spAutoFit/>
          </a:bodyPr>
          <a:lstStyle/>
          <a:p>
            <a:r>
              <a:rPr kumimoji="1" lang="en-US" altLang="ja-JP" dirty="0"/>
              <a:t>ORICON NEWS(2019)</a:t>
            </a:r>
            <a:r>
              <a:rPr kumimoji="1" lang="ja-JP" altLang="en-US"/>
              <a:t>より作成</a:t>
            </a:r>
          </a:p>
        </p:txBody>
      </p:sp>
    </p:spTree>
    <p:extLst>
      <p:ext uri="{BB962C8B-B14F-4D97-AF65-F5344CB8AC3E}">
        <p14:creationId xmlns:p14="http://schemas.microsoft.com/office/powerpoint/2010/main" val="193847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現状分析</a:t>
            </a:r>
            <a:endParaRPr kumimoji="1"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19</a:t>
            </a:fld>
            <a:endParaRPr kumimoji="1" lang="ja-JP" altLang="en-US"/>
          </a:p>
        </p:txBody>
      </p:sp>
      <p:pic>
        <p:nvPicPr>
          <p:cNvPr id="9" name="図 8">
            <a:extLst>
              <a:ext uri="{FF2B5EF4-FFF2-40B4-BE49-F238E27FC236}">
                <a16:creationId xmlns:a16="http://schemas.microsoft.com/office/drawing/2014/main" xmlns="" id="{BA9209DB-720C-1244-AF53-0A1A3FDAD1C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79193" y="2039891"/>
            <a:ext cx="3873924" cy="2179082"/>
          </a:xfrm>
          <a:prstGeom prst="rect">
            <a:avLst/>
          </a:prstGeom>
        </p:spPr>
      </p:pic>
      <p:pic>
        <p:nvPicPr>
          <p:cNvPr id="10" name="図 9" descr="人, 室内, 幼い, 若者 が含まれている画像&#10;&#10;自動的に生成された説明">
            <a:extLst>
              <a:ext uri="{FF2B5EF4-FFF2-40B4-BE49-F238E27FC236}">
                <a16:creationId xmlns:a16="http://schemas.microsoft.com/office/drawing/2014/main" xmlns="" id="{85BEC708-AF7C-E34D-B8F4-24792012ACE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8882" y="2039891"/>
            <a:ext cx="3878690" cy="2178911"/>
          </a:xfrm>
          <a:prstGeom prst="rect">
            <a:avLst/>
          </a:prstGeom>
        </p:spPr>
      </p:pic>
      <p:sp>
        <p:nvSpPr>
          <p:cNvPr id="11" name="角丸四角形 10">
            <a:extLst>
              <a:ext uri="{FF2B5EF4-FFF2-40B4-BE49-F238E27FC236}">
                <a16:creationId xmlns:a16="http://schemas.microsoft.com/office/drawing/2014/main" xmlns="" id="{FBAB31FB-B0B4-CF49-95D9-8D4DF2598E06}"/>
              </a:ext>
            </a:extLst>
          </p:cNvPr>
          <p:cNvSpPr/>
          <p:nvPr/>
        </p:nvSpPr>
        <p:spPr>
          <a:xfrm>
            <a:off x="1335024" y="5308148"/>
            <a:ext cx="9521952" cy="763355"/>
          </a:xfrm>
          <a:prstGeom prst="roundRect">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r>
              <a:rPr lang="en-US" altLang="ja-JP" sz="2400" dirty="0">
                <a:solidFill>
                  <a:schemeClr val="tx1"/>
                </a:solidFill>
              </a:rPr>
              <a:t>2</a:t>
            </a:r>
            <a:r>
              <a:rPr lang="ja-JP" altLang="en-US" sz="2400">
                <a:solidFill>
                  <a:schemeClr val="tx1"/>
                </a:solidFill>
              </a:rPr>
              <a:t>つの成功例の共通点は</a:t>
            </a:r>
            <a:r>
              <a:rPr lang="en-US" altLang="ja-JP" sz="2400" dirty="0">
                <a:solidFill>
                  <a:srgbClr val="FF0000"/>
                </a:solidFill>
              </a:rPr>
              <a:t>SNS</a:t>
            </a:r>
            <a:r>
              <a:rPr lang="ja-JP" altLang="en-US" sz="2400">
                <a:solidFill>
                  <a:srgbClr val="FF0000"/>
                </a:solidFill>
              </a:rPr>
              <a:t>で話題になった</a:t>
            </a:r>
            <a:r>
              <a:rPr lang="ja-JP" altLang="en-US" sz="2400">
                <a:solidFill>
                  <a:schemeClr val="tx1"/>
                </a:solidFill>
              </a:rPr>
              <a:t>こと。</a:t>
            </a:r>
          </a:p>
        </p:txBody>
      </p:sp>
      <p:sp>
        <p:nvSpPr>
          <p:cNvPr id="12" name="ストライプ矢印 11">
            <a:extLst>
              <a:ext uri="{FF2B5EF4-FFF2-40B4-BE49-F238E27FC236}">
                <a16:creationId xmlns:a16="http://schemas.microsoft.com/office/drawing/2014/main" xmlns="" id="{3A700631-CB1A-514A-915A-ECE08BEA793D}"/>
              </a:ext>
            </a:extLst>
          </p:cNvPr>
          <p:cNvSpPr/>
          <p:nvPr/>
        </p:nvSpPr>
        <p:spPr>
          <a:xfrm rot="5400000">
            <a:off x="5714322" y="4200878"/>
            <a:ext cx="763355" cy="1285765"/>
          </a:xfrm>
          <a:prstGeom prst="stripedRightArrow">
            <a:avLst>
              <a:gd name="adj1" fmla="val 36609"/>
              <a:gd name="adj2" fmla="val 4193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xmlns="" id="{1075A596-A500-E74F-9309-16CD0235F10B}"/>
              </a:ext>
            </a:extLst>
          </p:cNvPr>
          <p:cNvSpPr txBox="1"/>
          <p:nvPr/>
        </p:nvSpPr>
        <p:spPr>
          <a:xfrm>
            <a:off x="1181135" y="2039891"/>
            <a:ext cx="369332" cy="1785104"/>
          </a:xfrm>
          <a:prstGeom prst="rect">
            <a:avLst/>
          </a:prstGeom>
          <a:noFill/>
        </p:spPr>
        <p:txBody>
          <a:bodyPr vert="eaVert" wrap="none" rtlCol="0">
            <a:spAutoFit/>
          </a:bodyPr>
          <a:lstStyle/>
          <a:p>
            <a:r>
              <a:rPr kumimoji="1" lang="ja-JP" altLang="en-US" sz="1200"/>
              <a:t>マン、マン、マンゾク、</a:t>
            </a:r>
            <a:endParaRPr kumimoji="1" lang="en-US" altLang="ja-JP" sz="1200" dirty="0"/>
          </a:p>
        </p:txBody>
      </p:sp>
      <p:sp>
        <p:nvSpPr>
          <p:cNvPr id="14" name="テキスト ボックス 13">
            <a:extLst>
              <a:ext uri="{FF2B5EF4-FFF2-40B4-BE49-F238E27FC236}">
                <a16:creationId xmlns:a16="http://schemas.microsoft.com/office/drawing/2014/main" xmlns="" id="{6B6F013B-00EA-674C-97E3-8B8F33DEFA04}"/>
              </a:ext>
            </a:extLst>
          </p:cNvPr>
          <p:cNvSpPr txBox="1"/>
          <p:nvPr/>
        </p:nvSpPr>
        <p:spPr>
          <a:xfrm>
            <a:off x="5453117" y="2467535"/>
            <a:ext cx="369332" cy="1815417"/>
          </a:xfrm>
          <a:prstGeom prst="rect">
            <a:avLst/>
          </a:prstGeom>
          <a:noFill/>
        </p:spPr>
        <p:txBody>
          <a:bodyPr vert="eaVert" wrap="square" rtlCol="0">
            <a:spAutoFit/>
          </a:bodyPr>
          <a:lstStyle/>
          <a:p>
            <a:r>
              <a:rPr lang="ja-JP" altLang="en-US" sz="1200"/>
              <a:t>イッポンマンゾク、バー</a:t>
            </a:r>
            <a:endParaRPr kumimoji="1" lang="en-US" altLang="ja-JP" sz="1200" dirty="0"/>
          </a:p>
        </p:txBody>
      </p:sp>
      <p:sp>
        <p:nvSpPr>
          <p:cNvPr id="15" name="テキスト ボックス 14">
            <a:extLst>
              <a:ext uri="{FF2B5EF4-FFF2-40B4-BE49-F238E27FC236}">
                <a16:creationId xmlns:a16="http://schemas.microsoft.com/office/drawing/2014/main" xmlns="" id="{CBA1E13B-062B-2441-925E-0590493A710C}"/>
              </a:ext>
            </a:extLst>
          </p:cNvPr>
          <p:cNvSpPr txBox="1"/>
          <p:nvPr/>
        </p:nvSpPr>
        <p:spPr>
          <a:xfrm>
            <a:off x="6312162" y="2039891"/>
            <a:ext cx="426720" cy="1569660"/>
          </a:xfrm>
          <a:prstGeom prst="rect">
            <a:avLst/>
          </a:prstGeom>
          <a:noFill/>
        </p:spPr>
        <p:txBody>
          <a:bodyPr wrap="square" rtlCol="0">
            <a:spAutoFit/>
          </a:bodyPr>
          <a:lstStyle/>
          <a:p>
            <a:r>
              <a:rPr kumimoji="1" lang="ja-JP" altLang="en-US" sz="1200" dirty="0"/>
              <a:t>ブックオフ</a:t>
            </a:r>
            <a:r>
              <a:rPr lang="ja-JP" altLang="en-US" sz="1200" dirty="0"/>
              <a:t>なのに</a:t>
            </a:r>
            <a:endParaRPr kumimoji="1" lang="en-US" altLang="ja-JP" sz="1200" dirty="0"/>
          </a:p>
        </p:txBody>
      </p:sp>
      <p:sp>
        <p:nvSpPr>
          <p:cNvPr id="16" name="テキスト ボックス 15">
            <a:extLst>
              <a:ext uri="{FF2B5EF4-FFF2-40B4-BE49-F238E27FC236}">
                <a16:creationId xmlns:a16="http://schemas.microsoft.com/office/drawing/2014/main" xmlns="" id="{B9ADE155-4F2B-9045-A851-E7597D4DB665}"/>
              </a:ext>
            </a:extLst>
          </p:cNvPr>
          <p:cNvSpPr txBox="1"/>
          <p:nvPr/>
        </p:nvSpPr>
        <p:spPr>
          <a:xfrm>
            <a:off x="10682409" y="3018473"/>
            <a:ext cx="349134" cy="1200329"/>
          </a:xfrm>
          <a:prstGeom prst="rect">
            <a:avLst/>
          </a:prstGeom>
          <a:noFill/>
        </p:spPr>
        <p:txBody>
          <a:bodyPr wrap="square" rtlCol="0">
            <a:spAutoFit/>
          </a:bodyPr>
          <a:lstStyle/>
          <a:p>
            <a:r>
              <a:rPr kumimoji="1" lang="ja-JP" altLang="en-US" sz="1200"/>
              <a:t>本ねえじゃん</a:t>
            </a:r>
            <a:endParaRPr kumimoji="1" lang="ja-JP" altLang="en-US" sz="1200" dirty="0"/>
          </a:p>
        </p:txBody>
      </p:sp>
    </p:spTree>
    <p:extLst>
      <p:ext uri="{BB962C8B-B14F-4D97-AF65-F5344CB8AC3E}">
        <p14:creationId xmlns:p14="http://schemas.microsoft.com/office/powerpoint/2010/main" val="2495937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38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タイトル 7">
            <a:extLst>
              <a:ext uri="{FF2B5EF4-FFF2-40B4-BE49-F238E27FC236}">
                <a16:creationId xmlns:a16="http://schemas.microsoft.com/office/drawing/2014/main" xmlns="" id="{414822B1-0C39-6E43-A0D7-619518282E78}"/>
              </a:ext>
            </a:extLst>
          </p:cNvPr>
          <p:cNvSpPr>
            <a:spLocks noGrp="1"/>
          </p:cNvSpPr>
          <p:nvPr>
            <p:ph type="title"/>
          </p:nvPr>
        </p:nvSpPr>
        <p:spPr>
          <a:xfrm>
            <a:off x="774474" y="987424"/>
            <a:ext cx="2587291" cy="4873625"/>
          </a:xfrm>
          <a:solidFill>
            <a:srgbClr val="00B050">
              <a:alpha val="51000"/>
            </a:srgbClr>
          </a:solidFill>
          <a:ln>
            <a:noFill/>
          </a:ln>
        </p:spPr>
        <p:txBody>
          <a:bodyPr anchor="ctr"/>
          <a:lstStyle/>
          <a:p>
            <a:pPr algn="ctr"/>
            <a:r>
              <a:rPr kumimoji="1" lang="ja-JP" altLang="en-US" b="1">
                <a:ln w="0">
                  <a:solidFill>
                    <a:schemeClr val="tx1"/>
                  </a:solidFill>
                </a:ln>
              </a:rPr>
              <a:t>目次</a:t>
            </a:r>
          </a:p>
        </p:txBody>
      </p:sp>
      <p:sp>
        <p:nvSpPr>
          <p:cNvPr id="9" name="コンテンツ プレースホルダー 8">
            <a:extLst>
              <a:ext uri="{FF2B5EF4-FFF2-40B4-BE49-F238E27FC236}">
                <a16:creationId xmlns:a16="http://schemas.microsoft.com/office/drawing/2014/main" xmlns="" id="{8D10C16A-4540-BF4E-A2C7-643E70E60528}"/>
              </a:ext>
            </a:extLst>
          </p:cNvPr>
          <p:cNvSpPr>
            <a:spLocks noGrp="1"/>
          </p:cNvSpPr>
          <p:nvPr>
            <p:ph idx="1"/>
          </p:nvPr>
        </p:nvSpPr>
        <p:spPr>
          <a:xfrm>
            <a:off x="3361765" y="987425"/>
            <a:ext cx="7993623" cy="4873625"/>
          </a:xfrm>
          <a:solidFill>
            <a:schemeClr val="bg1"/>
          </a:solidFill>
        </p:spPr>
        <p:txBody>
          <a:bodyPr anchor="t">
            <a:normAutofit lnSpcReduction="10000"/>
          </a:bodyPr>
          <a:lstStyle/>
          <a:p>
            <a:pPr marL="457200" lvl="1" indent="0">
              <a:buNone/>
            </a:pPr>
            <a:endParaRPr kumimoji="1" lang="en-US" altLang="ja-JP" dirty="0"/>
          </a:p>
          <a:p>
            <a:pPr marL="971550" lvl="1" indent="-514350">
              <a:buFont typeface="+mj-lt"/>
              <a:buAutoNum type="arabicPeriod"/>
            </a:pPr>
            <a:r>
              <a:rPr kumimoji="1" lang="ja-JP" altLang="en-US"/>
              <a:t>はじめに</a:t>
            </a:r>
            <a:endParaRPr kumimoji="1" lang="en-US" altLang="ja-JP" dirty="0"/>
          </a:p>
          <a:p>
            <a:pPr marL="971550" lvl="1" indent="-514350">
              <a:buFont typeface="+mj-lt"/>
              <a:buAutoNum type="arabicPeriod"/>
            </a:pPr>
            <a:r>
              <a:rPr kumimoji="1" lang="ja-JP" altLang="en-US"/>
              <a:t>現状分析</a:t>
            </a:r>
            <a:endParaRPr kumimoji="1" lang="en-US" altLang="ja-JP" dirty="0"/>
          </a:p>
          <a:p>
            <a:pPr marL="971550" lvl="1" indent="-514350">
              <a:buFont typeface="+mj-lt"/>
              <a:buAutoNum type="arabicPeriod"/>
            </a:pPr>
            <a:r>
              <a:rPr kumimoji="1" lang="ja-JP" altLang="en-US"/>
              <a:t>先行研究</a:t>
            </a:r>
            <a:endParaRPr kumimoji="1" lang="en-US" altLang="ja-JP" dirty="0"/>
          </a:p>
          <a:p>
            <a:pPr marL="971550" lvl="1" indent="-514350">
              <a:buFont typeface="+mj-lt"/>
              <a:buAutoNum type="arabicPeriod"/>
            </a:pPr>
            <a:r>
              <a:rPr lang="ja-JP" altLang="en-US"/>
              <a:t>問題意識</a:t>
            </a:r>
            <a:endParaRPr lang="en-US" altLang="ja-JP" dirty="0"/>
          </a:p>
          <a:p>
            <a:pPr marL="971550" lvl="1" indent="-514350">
              <a:buFont typeface="+mj-lt"/>
              <a:buAutoNum type="arabicPeriod"/>
            </a:pPr>
            <a:r>
              <a:rPr lang="ja-JP" altLang="en-US"/>
              <a:t>研究目的</a:t>
            </a:r>
            <a:endParaRPr lang="en-US" altLang="ja-JP" dirty="0"/>
          </a:p>
          <a:p>
            <a:pPr marL="971550" lvl="1" indent="-514350">
              <a:buFont typeface="+mj-lt"/>
              <a:buAutoNum type="arabicPeriod"/>
            </a:pPr>
            <a:r>
              <a:rPr kumimoji="1" lang="ja-JP" altLang="en-US"/>
              <a:t>仮説導出</a:t>
            </a:r>
            <a:endParaRPr kumimoji="1" lang="en-US" altLang="ja-JP" dirty="0"/>
          </a:p>
          <a:p>
            <a:pPr marL="971550" lvl="1" indent="-514350">
              <a:buFont typeface="+mj-lt"/>
              <a:buAutoNum type="arabicPeriod"/>
            </a:pPr>
            <a:r>
              <a:rPr kumimoji="1" lang="ja-JP" altLang="en-US"/>
              <a:t>仮説</a:t>
            </a:r>
            <a:endParaRPr kumimoji="1" lang="en-US" altLang="ja-JP" dirty="0"/>
          </a:p>
          <a:p>
            <a:pPr marL="971550" lvl="1" indent="-514350">
              <a:buFont typeface="+mj-lt"/>
              <a:buAutoNum type="arabicPeriod"/>
            </a:pPr>
            <a:r>
              <a:rPr lang="ja-JP" altLang="en-US"/>
              <a:t>今後の展望など</a:t>
            </a:r>
            <a:endParaRPr lang="en-US" altLang="ja-JP" dirty="0"/>
          </a:p>
          <a:p>
            <a:pPr marL="971550" lvl="1" indent="-514350">
              <a:buFont typeface="+mj-lt"/>
              <a:buAutoNum type="arabicPeriod"/>
            </a:pPr>
            <a:r>
              <a:rPr kumimoji="1" lang="ja-JP" altLang="en-US"/>
              <a:t>プレアンケート</a:t>
            </a:r>
            <a:endParaRPr kumimoji="1" lang="en-US" altLang="ja-JP" dirty="0"/>
          </a:p>
          <a:p>
            <a:pPr marL="971550" lvl="1" indent="-514350">
              <a:buFont typeface="+mj-lt"/>
              <a:buAutoNum type="arabicPeriod"/>
            </a:pPr>
            <a:r>
              <a:rPr kumimoji="1" lang="ja-JP" altLang="en-US"/>
              <a:t>参考文献・</a:t>
            </a:r>
            <a:r>
              <a:rPr kumimoji="1" lang="en-US" altLang="ja-JP" dirty="0"/>
              <a:t>URL</a:t>
            </a:r>
          </a:p>
          <a:p>
            <a:pPr marL="971550" lvl="1" indent="-514350">
              <a:buFont typeface="+mj-lt"/>
              <a:buAutoNum type="arabicPeriod"/>
            </a:pPr>
            <a:endParaRPr kumimoji="1" lang="en-US" altLang="ja-JP" dirty="0"/>
          </a:p>
          <a:p>
            <a:pPr marL="514350" indent="-514350">
              <a:buFont typeface="+mj-lt"/>
              <a:buAutoNum type="arabicPeriod"/>
            </a:pPr>
            <a:endParaRPr kumimoji="1" lang="en-US" altLang="ja-JP" dirty="0"/>
          </a:p>
        </p:txBody>
      </p:sp>
      <p:cxnSp>
        <p:nvCxnSpPr>
          <p:cNvPr id="4" name="直線コネクタ 3">
            <a:extLst>
              <a:ext uri="{FF2B5EF4-FFF2-40B4-BE49-F238E27FC236}">
                <a16:creationId xmlns:a16="http://schemas.microsoft.com/office/drawing/2014/main" xmlns="" id="{CFDB0A78-AC7F-1A4C-B4C9-0236AE92CFE4}"/>
              </a:ext>
            </a:extLst>
          </p:cNvPr>
          <p:cNvCxnSpPr>
            <a:cxnSpLocks/>
          </p:cNvCxnSpPr>
          <p:nvPr/>
        </p:nvCxnSpPr>
        <p:spPr>
          <a:xfrm>
            <a:off x="774474" y="987424"/>
            <a:ext cx="1063652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A085FB56-EB4A-DD4E-867D-DCDA4E7D79B6}"/>
              </a:ext>
            </a:extLst>
          </p:cNvPr>
          <p:cNvCxnSpPr>
            <a:cxnSpLocks/>
          </p:cNvCxnSpPr>
          <p:nvPr/>
        </p:nvCxnSpPr>
        <p:spPr>
          <a:xfrm>
            <a:off x="774474" y="5861049"/>
            <a:ext cx="10636522" cy="0"/>
          </a:xfrm>
          <a:prstGeom prst="line">
            <a:avLst/>
          </a:prstGeom>
          <a:ln w="28575"/>
        </p:spPr>
        <p:style>
          <a:lnRef idx="1">
            <a:schemeClr val="dk1"/>
          </a:lnRef>
          <a:fillRef idx="0">
            <a:schemeClr val="dk1"/>
          </a:fillRef>
          <a:effectRef idx="0">
            <a:schemeClr val="dk1"/>
          </a:effectRef>
          <a:fontRef idx="minor">
            <a:schemeClr val="tx1"/>
          </a:fontRef>
        </p:style>
      </p:cxnSp>
      <p:sp>
        <p:nvSpPr>
          <p:cNvPr id="14" name="三角形 13">
            <a:extLst>
              <a:ext uri="{FF2B5EF4-FFF2-40B4-BE49-F238E27FC236}">
                <a16:creationId xmlns:a16="http://schemas.microsoft.com/office/drawing/2014/main" xmlns="" id="{7BD04CDB-9A2F-9843-8C5C-29D9C5BE5B50}"/>
              </a:ext>
            </a:extLst>
          </p:cNvPr>
          <p:cNvSpPr/>
          <p:nvPr/>
        </p:nvSpPr>
        <p:spPr>
          <a:xfrm>
            <a:off x="1220394" y="2384425"/>
            <a:ext cx="1695450" cy="1530350"/>
          </a:xfrm>
          <a:prstGeom prst="triangle">
            <a:avLst>
              <a:gd name="adj" fmla="val 49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3200">
                <a:solidFill>
                  <a:schemeClr val="tx1"/>
                </a:solidFill>
              </a:rPr>
              <a:t>目次</a:t>
            </a:r>
          </a:p>
        </p:txBody>
      </p:sp>
      <p:sp>
        <p:nvSpPr>
          <p:cNvPr id="15" name="スライド番号プレースホルダー 14">
            <a:extLst>
              <a:ext uri="{FF2B5EF4-FFF2-40B4-BE49-F238E27FC236}">
                <a16:creationId xmlns:a16="http://schemas.microsoft.com/office/drawing/2014/main" xmlns="" id="{60AC3C80-957D-EC4B-B466-3FF3436FF061}"/>
              </a:ext>
            </a:extLst>
          </p:cNvPr>
          <p:cNvSpPr>
            <a:spLocks noGrp="1"/>
          </p:cNvSpPr>
          <p:nvPr>
            <p:ph type="sldNum" sz="quarter" idx="12"/>
          </p:nvPr>
        </p:nvSpPr>
        <p:spPr/>
        <p:txBody>
          <a:bodyPr/>
          <a:lstStyle/>
          <a:p>
            <a:fld id="{0E35A073-45BD-4E4B-8276-892D5B9C5FB3}" type="slidenum">
              <a:rPr kumimoji="1" lang="ja-JP" altLang="en-US" smtClean="0"/>
              <a:t>2</a:t>
            </a:fld>
            <a:endParaRPr kumimoji="1" lang="ja-JP" altLang="en-US"/>
          </a:p>
        </p:txBody>
      </p:sp>
    </p:spTree>
    <p:extLst>
      <p:ext uri="{BB962C8B-B14F-4D97-AF65-F5344CB8AC3E}">
        <p14:creationId xmlns:p14="http://schemas.microsoft.com/office/powerpoint/2010/main" val="3662766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現状分析</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lstStyle/>
          <a:p>
            <a:r>
              <a:rPr lang="ja-JP" altLang="en-US"/>
              <a:t>ＳＮＳで話題になる</a:t>
            </a:r>
            <a:r>
              <a:rPr lang="en-US" altLang="ja-JP" dirty="0"/>
              <a:t>CM</a:t>
            </a:r>
            <a:r>
              <a:rPr lang="ja-JP" altLang="en-US"/>
              <a:t>とは？</a:t>
            </a:r>
            <a:endParaRPr lang="en-US" altLang="ja-JP"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0" name="直線コネクタ 9">
            <a:extLst>
              <a:ext uri="{FF2B5EF4-FFF2-40B4-BE49-F238E27FC236}">
                <a16:creationId xmlns:a16="http://schemas.microsoft.com/office/drawing/2014/main" xmlns="" id="{B65D8F1F-75EA-6940-89CE-9589C594C255}"/>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0E21DB3D-0FEB-174C-85A6-42C461E9EE23}"/>
              </a:ext>
            </a:extLst>
          </p:cNvPr>
          <p:cNvSpPr>
            <a:spLocks noGrp="1"/>
          </p:cNvSpPr>
          <p:nvPr>
            <p:ph type="sldNum" sz="quarter" idx="12"/>
          </p:nvPr>
        </p:nvSpPr>
        <p:spPr/>
        <p:txBody>
          <a:bodyPr/>
          <a:lstStyle/>
          <a:p>
            <a:fld id="{0E35A073-45BD-4E4B-8276-892D5B9C5FB3}" type="slidenum">
              <a:rPr kumimoji="1" lang="ja-JP" altLang="en-US" smtClean="0"/>
              <a:t>20</a:t>
            </a:fld>
            <a:endParaRPr kumimoji="1" lang="ja-JP" altLang="en-US"/>
          </a:p>
        </p:txBody>
      </p:sp>
      <p:grpSp>
        <p:nvGrpSpPr>
          <p:cNvPr id="9" name="グループ化 8">
            <a:extLst>
              <a:ext uri="{FF2B5EF4-FFF2-40B4-BE49-F238E27FC236}">
                <a16:creationId xmlns:a16="http://schemas.microsoft.com/office/drawing/2014/main" xmlns="" id="{E7A079B5-B5F2-B14D-B2E3-09B46A2486B0}"/>
              </a:ext>
            </a:extLst>
          </p:cNvPr>
          <p:cNvGrpSpPr>
            <a:grpSpLocks noChangeAspect="1"/>
          </p:cNvGrpSpPr>
          <p:nvPr/>
        </p:nvGrpSpPr>
        <p:grpSpPr>
          <a:xfrm>
            <a:off x="2112331" y="3024263"/>
            <a:ext cx="2636467" cy="2594924"/>
            <a:chOff x="1816608" y="3035808"/>
            <a:chExt cx="2535936" cy="2535936"/>
          </a:xfrm>
        </p:grpSpPr>
        <p:sp>
          <p:nvSpPr>
            <p:cNvPr id="5" name="正方形/長方形 4">
              <a:extLst>
                <a:ext uri="{FF2B5EF4-FFF2-40B4-BE49-F238E27FC236}">
                  <a16:creationId xmlns:a16="http://schemas.microsoft.com/office/drawing/2014/main" xmlns="" id="{AB3D00BA-3862-124B-AC78-2D7512EEB1F7}"/>
                </a:ext>
              </a:extLst>
            </p:cNvPr>
            <p:cNvSpPr/>
            <p:nvPr/>
          </p:nvSpPr>
          <p:spPr>
            <a:xfrm>
              <a:off x="1816608" y="3035808"/>
              <a:ext cx="1267968" cy="1267968"/>
            </a:xfrm>
            <a:prstGeom prst="rect">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Ｃ</a:t>
              </a:r>
            </a:p>
          </p:txBody>
        </p:sp>
        <p:sp>
          <p:nvSpPr>
            <p:cNvPr id="12" name="正方形/長方形 11">
              <a:extLst>
                <a:ext uri="{FF2B5EF4-FFF2-40B4-BE49-F238E27FC236}">
                  <a16:creationId xmlns:a16="http://schemas.microsoft.com/office/drawing/2014/main" xmlns="" id="{AE89194B-ED25-A449-AD24-FECB1ECB6F02}"/>
                </a:ext>
              </a:extLst>
            </p:cNvPr>
            <p:cNvSpPr/>
            <p:nvPr/>
          </p:nvSpPr>
          <p:spPr>
            <a:xfrm>
              <a:off x="3084576" y="3035808"/>
              <a:ext cx="1267968" cy="1267968"/>
            </a:xfrm>
            <a:prstGeom prst="rect">
              <a:avLst/>
            </a:prstGeom>
            <a:solidFill>
              <a:schemeClr val="bg2">
                <a:lumMod val="25000"/>
              </a:schemeClr>
            </a:solid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t>Ａ</a:t>
              </a:r>
              <a:endParaRPr kumimoji="1" lang="ja-JP" altLang="en-US"/>
            </a:p>
          </p:txBody>
        </p:sp>
        <p:sp>
          <p:nvSpPr>
            <p:cNvPr id="13" name="正方形/長方形 12">
              <a:extLst>
                <a:ext uri="{FF2B5EF4-FFF2-40B4-BE49-F238E27FC236}">
                  <a16:creationId xmlns:a16="http://schemas.microsoft.com/office/drawing/2014/main" xmlns="" id="{D6A6E7A2-BDC1-A846-9253-C5F4882527EF}"/>
                </a:ext>
              </a:extLst>
            </p:cNvPr>
            <p:cNvSpPr/>
            <p:nvPr/>
          </p:nvSpPr>
          <p:spPr>
            <a:xfrm>
              <a:off x="1816608" y="4303776"/>
              <a:ext cx="1267968" cy="1267968"/>
            </a:xfrm>
            <a:prstGeom prst="rect">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Ｄ</a:t>
              </a:r>
            </a:p>
          </p:txBody>
        </p:sp>
        <p:sp>
          <p:nvSpPr>
            <p:cNvPr id="14" name="正方形/長方形 13">
              <a:extLst>
                <a:ext uri="{FF2B5EF4-FFF2-40B4-BE49-F238E27FC236}">
                  <a16:creationId xmlns:a16="http://schemas.microsoft.com/office/drawing/2014/main" xmlns="" id="{CCDDD854-98B3-FE49-9171-154746186FCF}"/>
                </a:ext>
              </a:extLst>
            </p:cNvPr>
            <p:cNvSpPr/>
            <p:nvPr/>
          </p:nvSpPr>
          <p:spPr>
            <a:xfrm>
              <a:off x="3084576" y="4303776"/>
              <a:ext cx="1267968" cy="1267968"/>
            </a:xfrm>
            <a:prstGeom prst="rect">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Ｂ</a:t>
              </a:r>
              <a:endParaRPr kumimoji="1" lang="ja-JP" altLang="en-US">
                <a:solidFill>
                  <a:schemeClr val="tx1"/>
                </a:solidFill>
              </a:endParaRPr>
            </a:p>
          </p:txBody>
        </p:sp>
      </p:grpSp>
      <p:sp>
        <p:nvSpPr>
          <p:cNvPr id="20" name="テキスト ボックス 19">
            <a:extLst>
              <a:ext uri="{FF2B5EF4-FFF2-40B4-BE49-F238E27FC236}">
                <a16:creationId xmlns:a16="http://schemas.microsoft.com/office/drawing/2014/main" xmlns="" id="{FA0AE67A-050C-9948-BE67-7480456AEC0B}"/>
              </a:ext>
            </a:extLst>
          </p:cNvPr>
          <p:cNvSpPr txBox="1"/>
          <p:nvPr/>
        </p:nvSpPr>
        <p:spPr>
          <a:xfrm>
            <a:off x="1452417" y="3246457"/>
            <a:ext cx="430887" cy="2829431"/>
          </a:xfrm>
          <a:prstGeom prst="rect">
            <a:avLst/>
          </a:prstGeom>
          <a:noFill/>
        </p:spPr>
        <p:txBody>
          <a:bodyPr vert="eaVert" wrap="square" rtlCol="0">
            <a:spAutoFit/>
          </a:bodyPr>
          <a:lstStyle/>
          <a:p>
            <a:r>
              <a:rPr lang="ja-JP" altLang="en-US" sz="1600"/>
              <a:t>多　ＳＮＳの投稿数　少</a:t>
            </a:r>
            <a:endParaRPr kumimoji="1" lang="ja-JP" altLang="en-US" sz="1600"/>
          </a:p>
        </p:txBody>
      </p:sp>
      <p:sp>
        <p:nvSpPr>
          <p:cNvPr id="21" name="テキスト ボックス 20">
            <a:extLst>
              <a:ext uri="{FF2B5EF4-FFF2-40B4-BE49-F238E27FC236}">
                <a16:creationId xmlns:a16="http://schemas.microsoft.com/office/drawing/2014/main" xmlns="" id="{E31F173F-BCE5-5F49-A2FA-5C6C224B27E8}"/>
              </a:ext>
            </a:extLst>
          </p:cNvPr>
          <p:cNvSpPr txBox="1"/>
          <p:nvPr/>
        </p:nvSpPr>
        <p:spPr>
          <a:xfrm>
            <a:off x="2383741" y="5739309"/>
            <a:ext cx="2338546" cy="338554"/>
          </a:xfrm>
          <a:prstGeom prst="rect">
            <a:avLst/>
          </a:prstGeom>
          <a:noFill/>
        </p:spPr>
        <p:txBody>
          <a:bodyPr wrap="square" rtlCol="0">
            <a:spAutoFit/>
          </a:bodyPr>
          <a:lstStyle/>
          <a:p>
            <a:r>
              <a:rPr kumimoji="1" lang="ja-JP" altLang="en-US" sz="1600"/>
              <a:t>低　ＣＭ好感度　高</a:t>
            </a:r>
          </a:p>
        </p:txBody>
      </p:sp>
      <p:sp>
        <p:nvSpPr>
          <p:cNvPr id="31" name="テキスト ボックス 30">
            <a:extLst>
              <a:ext uri="{FF2B5EF4-FFF2-40B4-BE49-F238E27FC236}">
                <a16:creationId xmlns:a16="http://schemas.microsoft.com/office/drawing/2014/main" xmlns="" id="{25BEC6FF-7BB8-F041-86F2-0B6B4266F505}"/>
              </a:ext>
            </a:extLst>
          </p:cNvPr>
          <p:cNvSpPr txBox="1"/>
          <p:nvPr/>
        </p:nvSpPr>
        <p:spPr>
          <a:xfrm>
            <a:off x="1452417" y="2509126"/>
            <a:ext cx="4405777" cy="338554"/>
          </a:xfrm>
          <a:prstGeom prst="rect">
            <a:avLst/>
          </a:prstGeom>
          <a:noFill/>
        </p:spPr>
        <p:txBody>
          <a:bodyPr wrap="square" rtlCol="0">
            <a:spAutoFit/>
          </a:bodyPr>
          <a:lstStyle/>
          <a:p>
            <a:r>
              <a:rPr lang="ja-JP" altLang="en-US" sz="1600"/>
              <a:t>長田ほか</a:t>
            </a:r>
            <a:r>
              <a:rPr lang="en-US" altLang="ja-JP" sz="1600" dirty="0"/>
              <a:t>(2015)</a:t>
            </a:r>
            <a:r>
              <a:rPr lang="ja-JP" altLang="en-US" sz="1600"/>
              <a:t>のＣＭグルーピング結果</a:t>
            </a:r>
            <a:endParaRPr kumimoji="1" lang="ja-JP" altLang="en-US" sz="1600"/>
          </a:p>
        </p:txBody>
      </p:sp>
      <p:sp>
        <p:nvSpPr>
          <p:cNvPr id="23" name="正方形/長方形 22">
            <a:extLst>
              <a:ext uri="{FF2B5EF4-FFF2-40B4-BE49-F238E27FC236}">
                <a16:creationId xmlns:a16="http://schemas.microsoft.com/office/drawing/2014/main" xmlns="" id="{FE383746-AEC3-DB4C-A28C-9799106AD6C2}"/>
              </a:ext>
            </a:extLst>
          </p:cNvPr>
          <p:cNvSpPr/>
          <p:nvPr/>
        </p:nvSpPr>
        <p:spPr>
          <a:xfrm>
            <a:off x="796834" y="6359987"/>
            <a:ext cx="6429965" cy="369332"/>
          </a:xfrm>
          <a:prstGeom prst="rect">
            <a:avLst/>
          </a:prstGeom>
        </p:spPr>
        <p:txBody>
          <a:bodyPr wrap="none">
            <a:spAutoFit/>
          </a:bodyPr>
          <a:lstStyle/>
          <a:p>
            <a:r>
              <a:rPr lang="ja-JP" altLang="en-US"/>
              <a:t>長田</a:t>
            </a:r>
            <a:r>
              <a:rPr lang="en-US" altLang="ja-JP" dirty="0"/>
              <a:t>,</a:t>
            </a:r>
            <a:r>
              <a:rPr lang="ja-JP" altLang="en-US"/>
              <a:t>増田</a:t>
            </a:r>
            <a:r>
              <a:rPr lang="en-US" altLang="ja-JP" dirty="0"/>
              <a:t>,</a:t>
            </a:r>
            <a:r>
              <a:rPr lang="ja-JP" altLang="en-US"/>
              <a:t>辰元</a:t>
            </a:r>
            <a:r>
              <a:rPr lang="en-US" altLang="ja-JP" dirty="0"/>
              <a:t>,</a:t>
            </a:r>
            <a:r>
              <a:rPr lang="ja-JP" altLang="en-US"/>
              <a:t>高井</a:t>
            </a:r>
            <a:r>
              <a:rPr lang="en-US" altLang="ja-JP" dirty="0"/>
              <a:t>,</a:t>
            </a:r>
            <a:r>
              <a:rPr lang="ja-JP" altLang="en-US"/>
              <a:t>田野</a:t>
            </a:r>
            <a:r>
              <a:rPr lang="en-US" altLang="ja-JP" dirty="0"/>
              <a:t>,</a:t>
            </a:r>
            <a:r>
              <a:rPr lang="ja-JP" altLang="en-US"/>
              <a:t>渡辺</a:t>
            </a:r>
            <a:r>
              <a:rPr lang="en-US" altLang="ja-JP" dirty="0"/>
              <a:t>,</a:t>
            </a:r>
            <a:r>
              <a:rPr lang="ja-JP" altLang="en-US"/>
              <a:t>永井</a:t>
            </a:r>
            <a:r>
              <a:rPr lang="en-US" altLang="ja-JP" dirty="0"/>
              <a:t>,</a:t>
            </a:r>
            <a:r>
              <a:rPr lang="ja-JP" altLang="en-US"/>
              <a:t>重田</a:t>
            </a:r>
            <a:r>
              <a:rPr lang="en-US" altLang="ja-JP" dirty="0"/>
              <a:t>,</a:t>
            </a:r>
            <a:r>
              <a:rPr lang="ja-JP" altLang="en-US"/>
              <a:t>上前</a:t>
            </a:r>
            <a:r>
              <a:rPr lang="en-US" altLang="ja-JP" dirty="0"/>
              <a:t>(2015)</a:t>
            </a:r>
            <a:r>
              <a:rPr lang="ja-JP" altLang="en-US"/>
              <a:t>より作成</a:t>
            </a:r>
            <a:endParaRPr lang="ja-JP" altLang="en-US" dirty="0"/>
          </a:p>
        </p:txBody>
      </p:sp>
      <p:sp>
        <p:nvSpPr>
          <p:cNvPr id="25" name="正方形/長方形 24">
            <a:extLst>
              <a:ext uri="{FF2B5EF4-FFF2-40B4-BE49-F238E27FC236}">
                <a16:creationId xmlns:a16="http://schemas.microsoft.com/office/drawing/2014/main" xmlns="" id="{8C70B2B8-6555-8C49-91F0-C6A5DAA11E7F}"/>
              </a:ext>
            </a:extLst>
          </p:cNvPr>
          <p:cNvSpPr/>
          <p:nvPr/>
        </p:nvSpPr>
        <p:spPr>
          <a:xfrm>
            <a:off x="6208443" y="2456584"/>
            <a:ext cx="5387208" cy="1015663"/>
          </a:xfrm>
          <a:prstGeom prst="rect">
            <a:avLst/>
          </a:prstGeom>
        </p:spPr>
        <p:txBody>
          <a:bodyPr wrap="square">
            <a:spAutoFit/>
          </a:bodyPr>
          <a:lstStyle/>
          <a:p>
            <a:r>
              <a:rPr lang="en-US" altLang="ja-JP" sz="2000" dirty="0"/>
              <a:t>103</a:t>
            </a:r>
            <a:r>
              <a:rPr lang="ja-JP" altLang="en-US" sz="2000"/>
              <a:t>本の銘柄を</a:t>
            </a:r>
            <a:r>
              <a:rPr lang="en-US" altLang="ja-JP" sz="2000" dirty="0"/>
              <a:t>CM</a:t>
            </a:r>
            <a:r>
              <a:rPr lang="ja-JP" altLang="en-US" sz="2000"/>
              <a:t>の好感度と、それぞれの</a:t>
            </a:r>
            <a:endParaRPr lang="en-US" altLang="ja-JP" sz="2000" dirty="0"/>
          </a:p>
          <a:p>
            <a:r>
              <a:rPr lang="ja-JP" altLang="en-US" sz="2000"/>
              <a:t>ブランドについて投稿された</a:t>
            </a:r>
            <a:r>
              <a:rPr lang="en-US" altLang="ja-JP" sz="2000" dirty="0"/>
              <a:t>SNS</a:t>
            </a:r>
            <a:r>
              <a:rPr lang="ja-JP" altLang="en-US" sz="2000"/>
              <a:t>データを</a:t>
            </a:r>
            <a:endParaRPr lang="en-US" altLang="ja-JP" sz="2000" dirty="0"/>
          </a:p>
          <a:p>
            <a:r>
              <a:rPr lang="ja-JP" altLang="en-US" sz="2000"/>
              <a:t>抽出し、それを用いて</a:t>
            </a:r>
            <a:r>
              <a:rPr lang="en-US" altLang="ja-JP" sz="2000" dirty="0"/>
              <a:t>CM</a:t>
            </a:r>
            <a:r>
              <a:rPr lang="ja-JP" altLang="en-US" sz="2000"/>
              <a:t>をグルーピング。</a:t>
            </a:r>
          </a:p>
        </p:txBody>
      </p:sp>
      <p:sp>
        <p:nvSpPr>
          <p:cNvPr id="26" name="ストライプ矢印 25">
            <a:extLst>
              <a:ext uri="{FF2B5EF4-FFF2-40B4-BE49-F238E27FC236}">
                <a16:creationId xmlns:a16="http://schemas.microsoft.com/office/drawing/2014/main" xmlns="" id="{B8215A9A-11BE-F741-B238-4EF2A701B839}"/>
              </a:ext>
            </a:extLst>
          </p:cNvPr>
          <p:cNvSpPr/>
          <p:nvPr/>
        </p:nvSpPr>
        <p:spPr>
          <a:xfrm rot="5400000">
            <a:off x="8458476" y="3245897"/>
            <a:ext cx="524206" cy="1006341"/>
          </a:xfrm>
          <a:prstGeom prst="stripedRightArrow">
            <a:avLst>
              <a:gd name="adj1" fmla="val 36609"/>
              <a:gd name="adj2" fmla="val 41935"/>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角丸四角形 26">
            <a:extLst>
              <a:ext uri="{FF2B5EF4-FFF2-40B4-BE49-F238E27FC236}">
                <a16:creationId xmlns:a16="http://schemas.microsoft.com/office/drawing/2014/main" xmlns="" id="{C8D01C47-ED55-8243-9B4F-079E99CA2675}"/>
              </a:ext>
            </a:extLst>
          </p:cNvPr>
          <p:cNvSpPr/>
          <p:nvPr/>
        </p:nvSpPr>
        <p:spPr>
          <a:xfrm>
            <a:off x="3329859" y="2917004"/>
            <a:ext cx="1500384" cy="1469370"/>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38" name="角丸四角形吹き出し 37">
            <a:extLst>
              <a:ext uri="{FF2B5EF4-FFF2-40B4-BE49-F238E27FC236}">
                <a16:creationId xmlns:a16="http://schemas.microsoft.com/office/drawing/2014/main" xmlns="" id="{00989334-3BC0-C044-A26C-5817FC793098}"/>
              </a:ext>
            </a:extLst>
          </p:cNvPr>
          <p:cNvSpPr/>
          <p:nvPr/>
        </p:nvSpPr>
        <p:spPr>
          <a:xfrm>
            <a:off x="6208443" y="4103205"/>
            <a:ext cx="5012229" cy="1972683"/>
          </a:xfrm>
          <a:prstGeom prst="wedgeRoundRectCallout">
            <a:avLst>
              <a:gd name="adj1" fmla="val -82617"/>
              <a:gd name="adj2" fmla="val -61072"/>
              <a:gd name="adj3" fmla="val 16667"/>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ja-JP" altLang="en-US" sz="2000">
                <a:solidFill>
                  <a:srgbClr val="FF0000"/>
                </a:solidFill>
              </a:rPr>
              <a:t>最も話題化に成功</a:t>
            </a:r>
            <a:r>
              <a:rPr lang="ja-JP" altLang="en-US" sz="2000">
                <a:solidFill>
                  <a:schemeClr val="tx1"/>
                </a:solidFill>
              </a:rPr>
              <a:t>しているグループ</a:t>
            </a:r>
            <a:endParaRPr lang="en-US" altLang="ja-JP" sz="2000" dirty="0">
              <a:solidFill>
                <a:schemeClr val="tx1"/>
              </a:solidFill>
            </a:endParaRPr>
          </a:p>
          <a:p>
            <a:pPr algn="ctr"/>
            <a:endParaRPr lang="en-US" altLang="ja-JP" sz="1000" dirty="0">
              <a:solidFill>
                <a:schemeClr val="tx1"/>
              </a:solidFill>
            </a:endParaRPr>
          </a:p>
          <a:p>
            <a:r>
              <a:rPr lang="ja-JP" altLang="en-US" sz="2000">
                <a:solidFill>
                  <a:schemeClr val="tx1"/>
                </a:solidFill>
              </a:rPr>
              <a:t>　ＣＭタイプ：</a:t>
            </a:r>
            <a:r>
              <a:rPr lang="ja-JP" altLang="en-US" sz="2400">
                <a:solidFill>
                  <a:srgbClr val="00B0F0"/>
                </a:solidFill>
              </a:rPr>
              <a:t>ユーモア</a:t>
            </a:r>
            <a:r>
              <a:rPr lang="ja-JP" altLang="en-US" sz="2000">
                <a:solidFill>
                  <a:schemeClr val="tx1"/>
                </a:solidFill>
              </a:rPr>
              <a:t>を含んだ表現</a:t>
            </a:r>
            <a:endParaRPr lang="en-US" altLang="ja-JP" sz="2000" dirty="0">
              <a:solidFill>
                <a:schemeClr val="tx1"/>
              </a:solidFill>
            </a:endParaRPr>
          </a:p>
          <a:p>
            <a:r>
              <a:rPr lang="ja-JP" altLang="en-US" sz="2000">
                <a:solidFill>
                  <a:schemeClr val="tx1"/>
                </a:solidFill>
              </a:rPr>
              <a:t>　　　　　　　がされている</a:t>
            </a:r>
            <a:r>
              <a:rPr lang="en-US" altLang="ja-JP" sz="2000" dirty="0">
                <a:solidFill>
                  <a:schemeClr val="tx1"/>
                </a:solidFill>
              </a:rPr>
              <a:t>CM</a:t>
            </a:r>
          </a:p>
        </p:txBody>
      </p:sp>
    </p:spTree>
    <p:extLst>
      <p:ext uri="{BB962C8B-B14F-4D97-AF65-F5344CB8AC3E}">
        <p14:creationId xmlns:p14="http://schemas.microsoft.com/office/powerpoint/2010/main" val="2674161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現状分析</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ctr"/>
          <a:lstStyle/>
          <a:p>
            <a:pPr marL="0" indent="0" algn="ctr">
              <a:buNone/>
            </a:pPr>
            <a:r>
              <a:rPr lang="ja-JP" altLang="en-US">
                <a:ln w="3175">
                  <a:noFill/>
                </a:ln>
              </a:rPr>
              <a:t>ユーモアと広告に着目して研究を進める。</a:t>
            </a:r>
            <a:endParaRPr kumimoji="1" lang="en-US" altLang="ja-JP" dirty="0">
              <a:ln w="3175">
                <a:noFill/>
              </a:ln>
            </a:endParaRP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1C635226-B813-4043-8DE1-A11FC6293BB1}"/>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23685896-EAC1-434B-A04B-2B4601DA8638}"/>
              </a:ext>
            </a:extLst>
          </p:cNvPr>
          <p:cNvSpPr>
            <a:spLocks noGrp="1"/>
          </p:cNvSpPr>
          <p:nvPr>
            <p:ph type="sldNum" sz="quarter" idx="12"/>
          </p:nvPr>
        </p:nvSpPr>
        <p:spPr/>
        <p:txBody>
          <a:bodyPr/>
          <a:lstStyle/>
          <a:p>
            <a:fld id="{0E35A073-45BD-4E4B-8276-892D5B9C5FB3}" type="slidenum">
              <a:rPr kumimoji="1" lang="ja-JP" altLang="en-US" smtClean="0"/>
              <a:t>21</a:t>
            </a:fld>
            <a:endParaRPr kumimoji="1" lang="ja-JP" altLang="en-US"/>
          </a:p>
        </p:txBody>
      </p:sp>
    </p:spTree>
    <p:extLst>
      <p:ext uri="{BB962C8B-B14F-4D97-AF65-F5344CB8AC3E}">
        <p14:creationId xmlns:p14="http://schemas.microsoft.com/office/powerpoint/2010/main" val="1325449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先行研究</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lstStyle/>
          <a:p>
            <a:r>
              <a:rPr lang="ja-JP" altLang="en-US"/>
              <a:t>ユーモアとは</a:t>
            </a:r>
            <a:endParaRPr lang="en-US" altLang="ja-JP" dirty="0"/>
          </a:p>
          <a:p>
            <a:endParaRPr lang="en-US" altLang="ja-JP" sz="2400" dirty="0"/>
          </a:p>
          <a:p>
            <a:pPr marL="457200" lvl="1" indent="0">
              <a:buNone/>
            </a:pPr>
            <a:r>
              <a:rPr kumimoji="1" lang="ja-JP" altLang="en-US"/>
              <a:t>ユーモアという言葉がどのような意味で捉えられているか</a:t>
            </a:r>
            <a:endParaRPr kumimoji="1" lang="en-US" altLang="ja-JP" dirty="0"/>
          </a:p>
          <a:p>
            <a:pPr marL="457200" lvl="1" indent="0">
              <a:buNone/>
            </a:pPr>
            <a:r>
              <a:rPr kumimoji="1" lang="ja-JP" altLang="en-US"/>
              <a:t>　⇒もっとも多く挙がった形容詞は</a:t>
            </a:r>
            <a:r>
              <a:rPr kumimoji="1" lang="ja-JP" altLang="en-US">
                <a:solidFill>
                  <a:srgbClr val="FF0000"/>
                </a:solidFill>
              </a:rPr>
              <a:t>「楽しい、面白い」</a:t>
            </a:r>
            <a:r>
              <a:rPr kumimoji="1" lang="ja-JP" altLang="en-US"/>
              <a:t>であり、</a:t>
            </a:r>
            <a:endParaRPr lang="en-US" altLang="ja-JP" dirty="0">
              <a:solidFill>
                <a:srgbClr val="FF0000"/>
              </a:solidFill>
            </a:endParaRPr>
          </a:p>
          <a:p>
            <a:pPr marL="457200" lvl="1" indent="0">
              <a:buNone/>
            </a:pPr>
            <a:r>
              <a:rPr lang="ja-JP" altLang="en-US">
                <a:solidFill>
                  <a:srgbClr val="FF0000"/>
                </a:solidFill>
              </a:rPr>
              <a:t>　　</a:t>
            </a:r>
            <a:r>
              <a:rPr lang="ja-JP" altLang="en-US"/>
              <a:t>次に多かったのは</a:t>
            </a:r>
            <a:r>
              <a:rPr lang="ja-JP" altLang="en-US">
                <a:solidFill>
                  <a:srgbClr val="FF0000"/>
                </a:solidFill>
              </a:rPr>
              <a:t>「明るい、おかしな、愉快な」</a:t>
            </a:r>
            <a:r>
              <a:rPr lang="ja-JP" altLang="en-US"/>
              <a:t>であった。</a:t>
            </a:r>
            <a:endParaRPr lang="en-US" altLang="ja-JP" dirty="0"/>
          </a:p>
          <a:p>
            <a:pPr marL="457200" lvl="1" indent="0">
              <a:buNone/>
            </a:pPr>
            <a:endParaRPr kumimoji="1" lang="en-US" altLang="ja-JP" dirty="0">
              <a:solidFill>
                <a:srgbClr val="FF0000"/>
              </a:solidFill>
            </a:endParaRPr>
          </a:p>
          <a:p>
            <a:pPr marL="457200" lvl="1" indent="0">
              <a:buNone/>
            </a:pPr>
            <a:endParaRPr lang="en-US" altLang="ja-JP" dirty="0">
              <a:solidFill>
                <a:srgbClr val="FF0000"/>
              </a:solidFill>
            </a:endParaRPr>
          </a:p>
          <a:p>
            <a:pPr marL="457200" lvl="1" indent="0">
              <a:buNone/>
            </a:pPr>
            <a:r>
              <a:rPr kumimoji="1" lang="ja-JP" altLang="en-US"/>
              <a:t>ユーモアを</a:t>
            </a:r>
            <a:r>
              <a:rPr kumimoji="1" lang="ja-JP" altLang="en-US">
                <a:solidFill>
                  <a:srgbClr val="FF0000"/>
                </a:solidFill>
              </a:rPr>
              <a:t>「おかしさ」「おもしろさ」</a:t>
            </a:r>
            <a:r>
              <a:rPr kumimoji="1" lang="ja-JP" altLang="en-US"/>
              <a:t>という心的現象を示すもの</a:t>
            </a:r>
            <a:endParaRPr kumimoji="1" lang="en-US" altLang="ja-JP" dirty="0"/>
          </a:p>
          <a:p>
            <a:pPr marL="457200" lvl="1" indent="0">
              <a:buNone/>
            </a:pPr>
            <a:r>
              <a:rPr kumimoji="1" lang="ja-JP" altLang="en-US"/>
              <a:t>と定義する。</a:t>
            </a:r>
            <a:endParaRPr kumimoji="1" lang="en-US" altLang="ja-JP"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593B6F1C-B5C3-054A-AC4F-3A0F3174B0C8}"/>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正方形/長方形 2">
            <a:extLst>
              <a:ext uri="{FF2B5EF4-FFF2-40B4-BE49-F238E27FC236}">
                <a16:creationId xmlns:a16="http://schemas.microsoft.com/office/drawing/2014/main" xmlns="" id="{263C9FB7-753B-3446-8304-59B02C7CCBF1}"/>
              </a:ext>
            </a:extLst>
          </p:cNvPr>
          <p:cNvSpPr/>
          <p:nvPr/>
        </p:nvSpPr>
        <p:spPr>
          <a:xfrm>
            <a:off x="8629976" y="3887506"/>
            <a:ext cx="2723823" cy="369332"/>
          </a:xfrm>
          <a:prstGeom prst="rect">
            <a:avLst/>
          </a:prstGeom>
        </p:spPr>
        <p:txBody>
          <a:bodyPr wrap="none">
            <a:spAutoFit/>
          </a:bodyPr>
          <a:lstStyle/>
          <a:p>
            <a:r>
              <a:rPr lang="ja-JP" altLang="en-US">
                <a:latin typeface="+mn-ea"/>
                <a:cs typeface="MS PGothic" charset="-128"/>
              </a:rPr>
              <a:t>李</a:t>
            </a:r>
            <a:r>
              <a:rPr lang="en-US" altLang="ja-JP" dirty="0">
                <a:latin typeface="+mn-ea"/>
                <a:cs typeface="MS PGothic" charset="-128"/>
              </a:rPr>
              <a:t>(2001)</a:t>
            </a:r>
            <a:r>
              <a:rPr lang="ja-JP" altLang="en-US">
                <a:latin typeface="+mn-ea"/>
                <a:cs typeface="MS PGothic" charset="-128"/>
              </a:rPr>
              <a:t>の検証結果より</a:t>
            </a:r>
          </a:p>
        </p:txBody>
      </p:sp>
      <p:sp>
        <p:nvSpPr>
          <p:cNvPr id="4" name="スライド番号プレースホルダー 3">
            <a:extLst>
              <a:ext uri="{FF2B5EF4-FFF2-40B4-BE49-F238E27FC236}">
                <a16:creationId xmlns:a16="http://schemas.microsoft.com/office/drawing/2014/main" xmlns="" id="{8D6D1464-FE90-DB48-A450-6174B0BB98FC}"/>
              </a:ext>
            </a:extLst>
          </p:cNvPr>
          <p:cNvSpPr>
            <a:spLocks noGrp="1"/>
          </p:cNvSpPr>
          <p:nvPr>
            <p:ph type="sldNum" sz="quarter" idx="12"/>
          </p:nvPr>
        </p:nvSpPr>
        <p:spPr/>
        <p:txBody>
          <a:bodyPr/>
          <a:lstStyle/>
          <a:p>
            <a:fld id="{0E35A073-45BD-4E4B-8276-892D5B9C5FB3}" type="slidenum">
              <a:rPr kumimoji="1" lang="ja-JP" altLang="en-US" smtClean="0"/>
              <a:t>22</a:t>
            </a:fld>
            <a:endParaRPr kumimoji="1" lang="ja-JP" altLang="en-US"/>
          </a:p>
        </p:txBody>
      </p:sp>
      <p:sp>
        <p:nvSpPr>
          <p:cNvPr id="11" name="正方形/長方形 10">
            <a:extLst>
              <a:ext uri="{FF2B5EF4-FFF2-40B4-BE49-F238E27FC236}">
                <a16:creationId xmlns:a16="http://schemas.microsoft.com/office/drawing/2014/main" xmlns="" id="{8BDC885D-4862-0E4E-BC57-2A7A1B4A6B89}"/>
              </a:ext>
            </a:extLst>
          </p:cNvPr>
          <p:cNvSpPr/>
          <p:nvPr/>
        </p:nvSpPr>
        <p:spPr>
          <a:xfrm>
            <a:off x="9505792" y="5429794"/>
            <a:ext cx="1800493" cy="369332"/>
          </a:xfrm>
          <a:prstGeom prst="rect">
            <a:avLst/>
          </a:prstGeom>
        </p:spPr>
        <p:txBody>
          <a:bodyPr wrap="none">
            <a:spAutoFit/>
          </a:bodyPr>
          <a:lstStyle/>
          <a:p>
            <a:r>
              <a:rPr lang="ja-JP" altLang="en-US">
                <a:latin typeface="+mn-ea"/>
                <a:cs typeface="MS PGothic" charset="-128"/>
              </a:rPr>
              <a:t>上野</a:t>
            </a:r>
            <a:r>
              <a:rPr lang="en-US" altLang="ja-JP" dirty="0">
                <a:latin typeface="+mn-ea"/>
                <a:cs typeface="MS PGothic" charset="-128"/>
              </a:rPr>
              <a:t>(1992)</a:t>
            </a:r>
            <a:r>
              <a:rPr lang="ja-JP" altLang="en-US">
                <a:latin typeface="+mn-ea"/>
                <a:cs typeface="MS PGothic" charset="-128"/>
              </a:rPr>
              <a:t>より</a:t>
            </a:r>
          </a:p>
        </p:txBody>
      </p:sp>
    </p:spTree>
    <p:extLst>
      <p:ext uri="{BB962C8B-B14F-4D97-AF65-F5344CB8AC3E}">
        <p14:creationId xmlns:p14="http://schemas.microsoft.com/office/powerpoint/2010/main" val="3904235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先行研究</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lstStyle/>
          <a:p>
            <a:r>
              <a:rPr kumimoji="1" lang="ja-JP" altLang="en-US"/>
              <a:t>本研究でのユーモアの定義</a:t>
            </a:r>
            <a:endParaRPr kumimoji="1" lang="en-US" altLang="ja-JP"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593B6F1C-B5C3-054A-AC4F-3A0F3174B0C8}"/>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4" name="スライド番号プレースホルダー 3">
            <a:extLst>
              <a:ext uri="{FF2B5EF4-FFF2-40B4-BE49-F238E27FC236}">
                <a16:creationId xmlns:a16="http://schemas.microsoft.com/office/drawing/2014/main" xmlns="" id="{8D6D1464-FE90-DB48-A450-6174B0BB98FC}"/>
              </a:ext>
            </a:extLst>
          </p:cNvPr>
          <p:cNvSpPr>
            <a:spLocks noGrp="1"/>
          </p:cNvSpPr>
          <p:nvPr>
            <p:ph type="sldNum" sz="quarter" idx="12"/>
          </p:nvPr>
        </p:nvSpPr>
        <p:spPr/>
        <p:txBody>
          <a:bodyPr/>
          <a:lstStyle/>
          <a:p>
            <a:fld id="{0E35A073-45BD-4E4B-8276-892D5B9C5FB3}" type="slidenum">
              <a:rPr kumimoji="1" lang="ja-JP" altLang="en-US" smtClean="0"/>
              <a:t>23</a:t>
            </a:fld>
            <a:endParaRPr kumimoji="1" lang="ja-JP" altLang="en-US"/>
          </a:p>
        </p:txBody>
      </p:sp>
      <p:sp>
        <p:nvSpPr>
          <p:cNvPr id="9" name="角丸四角形 8">
            <a:extLst>
              <a:ext uri="{FF2B5EF4-FFF2-40B4-BE49-F238E27FC236}">
                <a16:creationId xmlns:a16="http://schemas.microsoft.com/office/drawing/2014/main" xmlns="" id="{BB99E4C0-39E2-FE49-9A80-CCC2318B4E80}"/>
              </a:ext>
            </a:extLst>
          </p:cNvPr>
          <p:cNvSpPr/>
          <p:nvPr/>
        </p:nvSpPr>
        <p:spPr>
          <a:xfrm>
            <a:off x="1810512" y="2836470"/>
            <a:ext cx="8570976" cy="2840736"/>
          </a:xfrm>
          <a:prstGeom prst="roundRect">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a:solidFill>
                  <a:schemeClr val="tx1"/>
                </a:solidFill>
              </a:rPr>
              <a:t>「楽しい」「</a:t>
            </a:r>
            <a:r>
              <a:rPr kumimoji="1" lang="ja-JP" altLang="en-US" sz="2800">
                <a:solidFill>
                  <a:schemeClr val="tx1"/>
                </a:solidFill>
              </a:rPr>
              <a:t>おかしい」「おもしろい」といった</a:t>
            </a:r>
            <a:r>
              <a:rPr lang="ja-JP" altLang="en-US" sz="2800">
                <a:solidFill>
                  <a:srgbClr val="FF0000"/>
                </a:solidFill>
              </a:rPr>
              <a:t>ポジティブな印象を持たせる心理現象</a:t>
            </a:r>
            <a:endParaRPr kumimoji="1" lang="ja-JP" altLang="en-US" sz="2800">
              <a:solidFill>
                <a:srgbClr val="FF0000"/>
              </a:solidFill>
            </a:endParaRPr>
          </a:p>
        </p:txBody>
      </p:sp>
    </p:spTree>
    <p:extLst>
      <p:ext uri="{BB962C8B-B14F-4D97-AF65-F5344CB8AC3E}">
        <p14:creationId xmlns:p14="http://schemas.microsoft.com/office/powerpoint/2010/main" val="30879774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先行研究</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lstStyle/>
          <a:p>
            <a:r>
              <a:rPr lang="ja-JP" altLang="en-US"/>
              <a:t>ユーモアの広告における効果</a:t>
            </a:r>
            <a:endParaRPr lang="en-US" altLang="ja-JP" dirty="0"/>
          </a:p>
          <a:p>
            <a:pPr marL="0" indent="0">
              <a:buNone/>
            </a:pPr>
            <a:endParaRPr lang="en-US" altLang="ja-JP" sz="2400" dirty="0"/>
          </a:p>
          <a:p>
            <a:pPr marL="457200" lvl="1" indent="0">
              <a:buNone/>
            </a:pPr>
            <a:r>
              <a:rPr lang="ja-JP" altLang="en-US"/>
              <a:t>ユーモア広告は、その広告が製品に対して関連がある場合に</a:t>
            </a:r>
            <a:endParaRPr lang="en-US" altLang="ja-JP" dirty="0"/>
          </a:p>
          <a:p>
            <a:pPr marL="457200" lvl="1" indent="0">
              <a:buNone/>
            </a:pPr>
            <a:r>
              <a:rPr lang="ja-JP" altLang="en-US"/>
              <a:t>ポジティブな効果を生み出す。</a:t>
            </a:r>
            <a:endParaRPr lang="en-US" altLang="ja-JP" dirty="0"/>
          </a:p>
          <a:p>
            <a:pPr marL="457200" lvl="1" indent="0">
              <a:buNone/>
            </a:pPr>
            <a:endParaRPr lang="ja-JP" altLang="en-US" sz="3200"/>
          </a:p>
          <a:p>
            <a:pPr marL="457200" lvl="1" indent="0">
              <a:buNone/>
            </a:pPr>
            <a:r>
              <a:rPr lang="ja-JP" altLang="en-US"/>
              <a:t>ユーモアは、ネガティヴな認知を減らす（</a:t>
            </a:r>
            <a:r>
              <a:rPr lang="en-US" altLang="ja-JP" dirty="0"/>
              <a:t>distraction effect)</a:t>
            </a:r>
          </a:p>
          <a:p>
            <a:pPr marL="457200" lvl="1" indent="0">
              <a:buNone/>
            </a:pPr>
            <a:endParaRPr lang="ja-JP" altLang="en-US" sz="3200"/>
          </a:p>
          <a:p>
            <a:pPr marL="457200" lvl="1" indent="0">
              <a:buNone/>
            </a:pPr>
            <a:r>
              <a:rPr lang="ja-JP" altLang="en-US"/>
              <a:t>ユーモアは商品や広告へのイメージは肯定的なものに変え、</a:t>
            </a:r>
            <a:endParaRPr lang="en-US" altLang="ja-JP" dirty="0"/>
          </a:p>
          <a:p>
            <a:pPr marL="457200" lvl="1" indent="0">
              <a:buNone/>
            </a:pPr>
            <a:r>
              <a:rPr lang="ja-JP" altLang="en-US"/>
              <a:t>受け手の商品への</a:t>
            </a:r>
            <a:r>
              <a:rPr lang="ja-JP" altLang="en-US">
                <a:solidFill>
                  <a:srgbClr val="FF0000"/>
                </a:solidFill>
              </a:rPr>
              <a:t>肯定的態度や購買意欲を高める</a:t>
            </a:r>
            <a:r>
              <a:rPr lang="ja-JP" altLang="en-US"/>
              <a:t>のに有効である。</a:t>
            </a:r>
            <a:endParaRPr lang="en-US" altLang="ja-JP" dirty="0"/>
          </a:p>
          <a:p>
            <a:pPr marL="0" indent="0">
              <a:buNone/>
            </a:pPr>
            <a:endParaRPr kumimoji="1" lang="en-US" altLang="ja-JP"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593B6F1C-B5C3-054A-AC4F-3A0F3174B0C8}"/>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正方形/長方形 2">
            <a:extLst>
              <a:ext uri="{FF2B5EF4-FFF2-40B4-BE49-F238E27FC236}">
                <a16:creationId xmlns:a16="http://schemas.microsoft.com/office/drawing/2014/main" xmlns="" id="{4DF5C4AA-A501-B947-B678-F4BC071E7C58}"/>
              </a:ext>
            </a:extLst>
          </p:cNvPr>
          <p:cNvSpPr/>
          <p:nvPr/>
        </p:nvSpPr>
        <p:spPr>
          <a:xfrm>
            <a:off x="7174889" y="3440573"/>
            <a:ext cx="4281941" cy="369332"/>
          </a:xfrm>
          <a:prstGeom prst="rect">
            <a:avLst/>
          </a:prstGeom>
        </p:spPr>
        <p:txBody>
          <a:bodyPr wrap="none">
            <a:spAutoFit/>
          </a:bodyPr>
          <a:lstStyle/>
          <a:p>
            <a:r>
              <a:rPr lang="en-US" altLang="ja-JP" dirty="0"/>
              <a:t>Klein, Bryant and </a:t>
            </a:r>
            <a:r>
              <a:rPr lang="en-US" altLang="ja-JP" dirty="0" err="1"/>
              <a:t>Zillmann</a:t>
            </a:r>
            <a:r>
              <a:rPr lang="en-US" altLang="ja-JP" dirty="0"/>
              <a:t>(1982)</a:t>
            </a:r>
            <a:r>
              <a:rPr lang="ja-JP" altLang="en-US"/>
              <a:t>より</a:t>
            </a:r>
            <a:endParaRPr lang="ja-JP" altLang="en-US" dirty="0"/>
          </a:p>
        </p:txBody>
      </p:sp>
      <p:sp>
        <p:nvSpPr>
          <p:cNvPr id="4" name="テキスト ボックス 3">
            <a:extLst>
              <a:ext uri="{FF2B5EF4-FFF2-40B4-BE49-F238E27FC236}">
                <a16:creationId xmlns:a16="http://schemas.microsoft.com/office/drawing/2014/main" xmlns="" id="{B5D2B332-19F4-AD4D-86EC-B8A5AA7B8A68}"/>
              </a:ext>
            </a:extLst>
          </p:cNvPr>
          <p:cNvSpPr txBox="1"/>
          <p:nvPr/>
        </p:nvSpPr>
        <p:spPr>
          <a:xfrm>
            <a:off x="7535564" y="4379482"/>
            <a:ext cx="3921266" cy="369332"/>
          </a:xfrm>
          <a:prstGeom prst="rect">
            <a:avLst/>
          </a:prstGeom>
          <a:noFill/>
        </p:spPr>
        <p:txBody>
          <a:bodyPr wrap="none" rtlCol="0">
            <a:spAutoFit/>
          </a:bodyPr>
          <a:lstStyle/>
          <a:p>
            <a:r>
              <a:rPr lang="en-US" altLang="ja-JP" dirty="0" err="1"/>
              <a:t>Aneta</a:t>
            </a:r>
            <a:r>
              <a:rPr lang="en-US" altLang="ja-JP" dirty="0"/>
              <a:t>, </a:t>
            </a:r>
            <a:r>
              <a:rPr lang="en-US" altLang="ja-JP" dirty="0" err="1"/>
              <a:t>Ilijana</a:t>
            </a:r>
            <a:r>
              <a:rPr lang="en-US" altLang="ja-JP" dirty="0"/>
              <a:t> and Elena(2016)</a:t>
            </a:r>
            <a:r>
              <a:rPr lang="ja-JP" altLang="en-US"/>
              <a:t>より</a:t>
            </a:r>
          </a:p>
        </p:txBody>
      </p:sp>
      <p:sp>
        <p:nvSpPr>
          <p:cNvPr id="9" name="テキスト ボックス 8">
            <a:extLst>
              <a:ext uri="{FF2B5EF4-FFF2-40B4-BE49-F238E27FC236}">
                <a16:creationId xmlns:a16="http://schemas.microsoft.com/office/drawing/2014/main" xmlns="" id="{7512F85D-A2FF-5C45-A15D-69BA51140FBA}"/>
              </a:ext>
            </a:extLst>
          </p:cNvPr>
          <p:cNvSpPr txBox="1"/>
          <p:nvPr/>
        </p:nvSpPr>
        <p:spPr>
          <a:xfrm>
            <a:off x="9590613" y="5687723"/>
            <a:ext cx="1866217" cy="369332"/>
          </a:xfrm>
          <a:prstGeom prst="rect">
            <a:avLst/>
          </a:prstGeom>
          <a:noFill/>
        </p:spPr>
        <p:txBody>
          <a:bodyPr wrap="none" rtlCol="0">
            <a:spAutoFit/>
          </a:bodyPr>
          <a:lstStyle/>
          <a:p>
            <a:r>
              <a:rPr lang="ja-JP" altLang="en-US"/>
              <a:t>牧野</a:t>
            </a:r>
            <a:r>
              <a:rPr lang="en-US" altLang="ja-JP" dirty="0"/>
              <a:t>(1999)</a:t>
            </a:r>
            <a:r>
              <a:rPr lang="ja-JP" altLang="en-US"/>
              <a:t>より</a:t>
            </a:r>
            <a:r>
              <a:rPr lang="en-US" altLang="ja-JP" dirty="0"/>
              <a:t> </a:t>
            </a:r>
          </a:p>
        </p:txBody>
      </p:sp>
      <p:sp>
        <p:nvSpPr>
          <p:cNvPr id="10" name="スライド番号プレースホルダー 9">
            <a:extLst>
              <a:ext uri="{FF2B5EF4-FFF2-40B4-BE49-F238E27FC236}">
                <a16:creationId xmlns:a16="http://schemas.microsoft.com/office/drawing/2014/main" xmlns="" id="{969F6BDA-9B18-384C-8F97-716F71CE30A6}"/>
              </a:ext>
            </a:extLst>
          </p:cNvPr>
          <p:cNvSpPr>
            <a:spLocks noGrp="1"/>
          </p:cNvSpPr>
          <p:nvPr>
            <p:ph type="sldNum" sz="quarter" idx="12"/>
          </p:nvPr>
        </p:nvSpPr>
        <p:spPr/>
        <p:txBody>
          <a:bodyPr/>
          <a:lstStyle/>
          <a:p>
            <a:fld id="{0E35A073-45BD-4E4B-8276-892D5B9C5FB3}" type="slidenum">
              <a:rPr kumimoji="1" lang="ja-JP" altLang="en-US" smtClean="0"/>
              <a:t>24</a:t>
            </a:fld>
            <a:endParaRPr kumimoji="1" lang="ja-JP" altLang="en-US"/>
          </a:p>
        </p:txBody>
      </p:sp>
    </p:spTree>
    <p:extLst>
      <p:ext uri="{BB962C8B-B14F-4D97-AF65-F5344CB8AC3E}">
        <p14:creationId xmlns:p14="http://schemas.microsoft.com/office/powerpoint/2010/main" val="23136473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先行研究</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lstStyle/>
          <a:p>
            <a:r>
              <a:rPr kumimoji="1" lang="ja-JP" altLang="en-US"/>
              <a:t>ユーモア表現を用いた広告の実験</a:t>
            </a:r>
            <a:endParaRPr kumimoji="1" lang="en-US" altLang="ja-JP"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0" name="直線コネクタ 9">
            <a:extLst>
              <a:ext uri="{FF2B5EF4-FFF2-40B4-BE49-F238E27FC236}">
                <a16:creationId xmlns:a16="http://schemas.microsoft.com/office/drawing/2014/main" xmlns="" id="{B65D8F1F-75EA-6940-89CE-9589C594C255}"/>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0E21DB3D-0FEB-174C-85A6-42C461E9EE23}"/>
              </a:ext>
            </a:extLst>
          </p:cNvPr>
          <p:cNvSpPr>
            <a:spLocks noGrp="1"/>
          </p:cNvSpPr>
          <p:nvPr>
            <p:ph type="sldNum" sz="quarter" idx="12"/>
          </p:nvPr>
        </p:nvSpPr>
        <p:spPr/>
        <p:txBody>
          <a:bodyPr/>
          <a:lstStyle/>
          <a:p>
            <a:fld id="{0E35A073-45BD-4E4B-8276-892D5B9C5FB3}" type="slidenum">
              <a:rPr kumimoji="1" lang="ja-JP" altLang="en-US" smtClean="0"/>
              <a:t>25</a:t>
            </a:fld>
            <a:endParaRPr kumimoji="1" lang="ja-JP" altLang="en-US"/>
          </a:p>
        </p:txBody>
      </p:sp>
      <p:graphicFrame>
        <p:nvGraphicFramePr>
          <p:cNvPr id="9" name="コンテンツ プレースホルダー 7">
            <a:extLst>
              <a:ext uri="{FF2B5EF4-FFF2-40B4-BE49-F238E27FC236}">
                <a16:creationId xmlns:a16="http://schemas.microsoft.com/office/drawing/2014/main" xmlns="" id="{BC7E126F-3007-3F44-B5D9-22CEF0A27F37}"/>
              </a:ext>
            </a:extLst>
          </p:cNvPr>
          <p:cNvGraphicFramePr>
            <a:graphicFrameLocks/>
          </p:cNvGraphicFramePr>
          <p:nvPr>
            <p:extLst>
              <p:ext uri="{D42A27DB-BD31-4B8C-83A1-F6EECF244321}">
                <p14:modId xmlns:p14="http://schemas.microsoft.com/office/powerpoint/2010/main" val="1570497860"/>
              </p:ext>
            </p:extLst>
          </p:nvPr>
        </p:nvGraphicFramePr>
        <p:xfrm>
          <a:off x="1188263" y="2916187"/>
          <a:ext cx="9815473" cy="2522220"/>
        </p:xfrm>
        <a:graphic>
          <a:graphicData uri="http://schemas.openxmlformats.org/drawingml/2006/table">
            <a:tbl>
              <a:tblPr>
                <a:tableStyleId>{5940675A-B579-460E-94D1-54222C63F5DA}</a:tableStyleId>
              </a:tblPr>
              <a:tblGrid>
                <a:gridCol w="1888307">
                  <a:extLst>
                    <a:ext uri="{9D8B030D-6E8A-4147-A177-3AD203B41FA5}">
                      <a16:colId xmlns:a16="http://schemas.microsoft.com/office/drawing/2014/main" xmlns="" val="233228862"/>
                    </a:ext>
                  </a:extLst>
                </a:gridCol>
                <a:gridCol w="1246784">
                  <a:extLst>
                    <a:ext uri="{9D8B030D-6E8A-4147-A177-3AD203B41FA5}">
                      <a16:colId xmlns:a16="http://schemas.microsoft.com/office/drawing/2014/main" xmlns="" val="2959537343"/>
                    </a:ext>
                  </a:extLst>
                </a:gridCol>
                <a:gridCol w="1113397">
                  <a:extLst>
                    <a:ext uri="{9D8B030D-6E8A-4147-A177-3AD203B41FA5}">
                      <a16:colId xmlns:a16="http://schemas.microsoft.com/office/drawing/2014/main" xmlns="" val="110920003"/>
                    </a:ext>
                  </a:extLst>
                </a:gridCol>
                <a:gridCol w="1113397">
                  <a:extLst>
                    <a:ext uri="{9D8B030D-6E8A-4147-A177-3AD203B41FA5}">
                      <a16:colId xmlns:a16="http://schemas.microsoft.com/office/drawing/2014/main" xmlns="" val="2596618912"/>
                    </a:ext>
                  </a:extLst>
                </a:gridCol>
                <a:gridCol w="1113397">
                  <a:extLst>
                    <a:ext uri="{9D8B030D-6E8A-4147-A177-3AD203B41FA5}">
                      <a16:colId xmlns:a16="http://schemas.microsoft.com/office/drawing/2014/main" xmlns="" val="2592170339"/>
                    </a:ext>
                  </a:extLst>
                </a:gridCol>
                <a:gridCol w="1113397">
                  <a:extLst>
                    <a:ext uri="{9D8B030D-6E8A-4147-A177-3AD203B41FA5}">
                      <a16:colId xmlns:a16="http://schemas.microsoft.com/office/drawing/2014/main" xmlns="" val="548328929"/>
                    </a:ext>
                  </a:extLst>
                </a:gridCol>
                <a:gridCol w="1113397">
                  <a:extLst>
                    <a:ext uri="{9D8B030D-6E8A-4147-A177-3AD203B41FA5}">
                      <a16:colId xmlns:a16="http://schemas.microsoft.com/office/drawing/2014/main" xmlns="" val="3077237678"/>
                    </a:ext>
                  </a:extLst>
                </a:gridCol>
                <a:gridCol w="1113397">
                  <a:extLst>
                    <a:ext uri="{9D8B030D-6E8A-4147-A177-3AD203B41FA5}">
                      <a16:colId xmlns:a16="http://schemas.microsoft.com/office/drawing/2014/main" xmlns="" val="1659832928"/>
                    </a:ext>
                  </a:extLst>
                </a:gridCol>
              </a:tblGrid>
              <a:tr h="262882">
                <a:tc>
                  <a:txBody>
                    <a:bodyPr/>
                    <a:lstStyle/>
                    <a:p>
                      <a:pPr algn="ctr" fontAlgn="ctr"/>
                      <a:r>
                        <a:rPr lang="ja-JP" altLang="en-US" sz="1800" u="none" strike="noStrike" dirty="0">
                          <a:effectLst/>
                        </a:rPr>
                        <a:t>方程式番号</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1</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2</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3</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4</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5</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6</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7</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extLst>
                  <a:ext uri="{0D108BD9-81ED-4DB2-BD59-A6C34878D82A}">
                    <a16:rowId xmlns:a16="http://schemas.microsoft.com/office/drawing/2014/main" xmlns="" val="4261323669"/>
                  </a:ext>
                </a:extLst>
              </a:tr>
              <a:tr h="518658">
                <a:tc>
                  <a:txBody>
                    <a:bodyPr/>
                    <a:lstStyle/>
                    <a:p>
                      <a:pPr algn="l" fontAlgn="ctr"/>
                      <a:r>
                        <a:rPr lang="zh-CN" altLang="en-US" sz="1800" u="none" strike="noStrike" dirty="0">
                          <a:effectLst/>
                        </a:rPr>
                        <a:t>従属変数</a:t>
                      </a:r>
                      <a:endParaRPr lang="zh-CN"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広告態度</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ブランド</a:t>
                      </a:r>
                      <a:endParaRPr lang="en-US" altLang="ja-JP" sz="1800" u="none" strike="noStrike" dirty="0">
                        <a:effectLst/>
                      </a:endParaRPr>
                    </a:p>
                    <a:p>
                      <a:pPr algn="ctr" fontAlgn="ctr"/>
                      <a:r>
                        <a:rPr lang="ja-JP" altLang="en-US" sz="1800" u="none" strike="noStrike">
                          <a:effectLst/>
                        </a:rPr>
                        <a:t>態度</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dirty="0">
                          <a:effectLst/>
                        </a:rPr>
                        <a:t>ブランド</a:t>
                      </a:r>
                      <a:endParaRPr lang="en-US" altLang="ja-JP" sz="1800" u="none" strike="noStrike" dirty="0">
                        <a:effectLst/>
                      </a:endParaRPr>
                    </a:p>
                    <a:p>
                      <a:pPr algn="ctr" fontAlgn="ctr"/>
                      <a:r>
                        <a:rPr lang="ja-JP" altLang="en-US" sz="1800" u="none" strike="noStrike" dirty="0">
                          <a:effectLst/>
                        </a:rPr>
                        <a:t>態度</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ブランド</a:t>
                      </a:r>
                      <a:endParaRPr lang="en-US" altLang="ja-JP" sz="1800" u="none" strike="noStrike" dirty="0">
                        <a:effectLst/>
                      </a:endParaRPr>
                    </a:p>
                    <a:p>
                      <a:pPr algn="ctr" fontAlgn="ctr"/>
                      <a:r>
                        <a:rPr lang="ja-JP" altLang="en-US" sz="1800" u="none" strike="noStrike">
                          <a:effectLst/>
                        </a:rPr>
                        <a:t>態度</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購買意図</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購買意図</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dirty="0">
                          <a:effectLst/>
                        </a:rPr>
                        <a:t>購買意図</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extLst>
                  <a:ext uri="{0D108BD9-81ED-4DB2-BD59-A6C34878D82A}">
                    <a16:rowId xmlns:a16="http://schemas.microsoft.com/office/drawing/2014/main" xmlns="" val="3570409317"/>
                  </a:ext>
                </a:extLst>
              </a:tr>
              <a:tr h="262882">
                <a:tc>
                  <a:txBody>
                    <a:bodyPr/>
                    <a:lstStyle/>
                    <a:p>
                      <a:pPr algn="l" fontAlgn="ctr"/>
                      <a:r>
                        <a:rPr lang="ja-JP" altLang="en-US" sz="1800" u="none" strike="noStrike" dirty="0">
                          <a:effectLst/>
                        </a:rPr>
                        <a:t>説明変数</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dirty="0">
                          <a:effectLst/>
                        </a:rPr>
                        <a:t>　</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　</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　</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　</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　</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　</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　</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extLst>
                  <a:ext uri="{0D108BD9-81ED-4DB2-BD59-A6C34878D82A}">
                    <a16:rowId xmlns:a16="http://schemas.microsoft.com/office/drawing/2014/main" xmlns="" val="1432064852"/>
                  </a:ext>
                </a:extLst>
              </a:tr>
              <a:tr h="518658">
                <a:tc>
                  <a:txBody>
                    <a:bodyPr/>
                    <a:lstStyle/>
                    <a:p>
                      <a:pPr algn="l" fontAlgn="ctr"/>
                      <a:r>
                        <a:rPr lang="ja-JP" altLang="en-US" sz="1800" u="none" strike="noStrike">
                          <a:effectLst/>
                        </a:rPr>
                        <a:t>知覚された</a:t>
                      </a:r>
                      <a:endParaRPr lang="en-US" altLang="ja-JP" sz="1800" u="none" strike="noStrike" dirty="0">
                        <a:effectLst/>
                      </a:endParaRPr>
                    </a:p>
                    <a:p>
                      <a:pPr algn="l" fontAlgn="ctr"/>
                      <a:r>
                        <a:rPr lang="ja-JP" altLang="en-US" sz="1800" u="none" strike="noStrike">
                          <a:effectLst/>
                        </a:rPr>
                        <a:t>ユーモア</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solidFill>
                            <a:schemeClr val="tx1"/>
                          </a:solidFill>
                          <a:effectLst/>
                        </a:rPr>
                        <a:t>.738*</a:t>
                      </a:r>
                      <a:endParaRPr lang="en-US" altLang="ja-JP" sz="1800" b="0" i="0" u="none" strike="noStrike" dirty="0">
                        <a:solidFill>
                          <a:schemeClr val="tx1"/>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dirty="0">
                          <a:effectLst/>
                        </a:rPr>
                        <a:t>　</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solidFill>
                            <a:schemeClr val="tx1"/>
                          </a:solidFill>
                          <a:effectLst/>
                        </a:rPr>
                        <a:t>.475*</a:t>
                      </a:r>
                      <a:endParaRPr lang="en-US" altLang="ja-JP" sz="1800" b="0" i="0" u="none" strike="noStrike" dirty="0">
                        <a:solidFill>
                          <a:schemeClr val="tx1"/>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solidFill>
                            <a:schemeClr val="tx1"/>
                          </a:solidFill>
                          <a:effectLst/>
                        </a:rPr>
                        <a:t>.015*</a:t>
                      </a:r>
                      <a:endParaRPr lang="en-US" altLang="ja-JP" sz="1800" b="0" i="0" u="none" strike="noStrike" dirty="0">
                        <a:solidFill>
                          <a:schemeClr val="tx1"/>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solidFill>
                            <a:schemeClr val="tx1"/>
                          </a:solidFill>
                          <a:effectLst/>
                        </a:rPr>
                        <a:t>.470*</a:t>
                      </a:r>
                      <a:endParaRPr lang="en-US" altLang="ja-JP" sz="1800" b="0" i="0" u="none" strike="noStrike" dirty="0">
                        <a:solidFill>
                          <a:schemeClr val="tx1"/>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0.109</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0.104</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extLst>
                  <a:ext uri="{0D108BD9-81ED-4DB2-BD59-A6C34878D82A}">
                    <a16:rowId xmlns:a16="http://schemas.microsoft.com/office/drawing/2014/main" xmlns="" val="2143802136"/>
                  </a:ext>
                </a:extLst>
              </a:tr>
              <a:tr h="262882">
                <a:tc>
                  <a:txBody>
                    <a:bodyPr/>
                    <a:lstStyle/>
                    <a:p>
                      <a:pPr algn="l" fontAlgn="ctr"/>
                      <a:r>
                        <a:rPr lang="ja-JP" altLang="en-US" sz="1800" u="none" strike="noStrike" dirty="0">
                          <a:effectLst/>
                        </a:rPr>
                        <a:t>広告態度</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.635*</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b="0" i="0" u="none" strike="noStrike" dirty="0">
                          <a:solidFill>
                            <a:schemeClr val="tx1"/>
                          </a:solidFill>
                          <a:effectLst/>
                          <a:latin typeface="+mn-lt"/>
                          <a:ea typeface="游ゴシック" panose="020B0400000000000000" pitchFamily="50" charset="-128"/>
                        </a:rPr>
                        <a:t>.624</a:t>
                      </a:r>
                      <a:r>
                        <a:rPr lang="ja-JP" altLang="en-US" sz="1800" b="0" i="0" u="none" strike="noStrike" dirty="0">
                          <a:solidFill>
                            <a:schemeClr val="tx1"/>
                          </a:solidFill>
                          <a:effectLst/>
                          <a:latin typeface="+mn-lt"/>
                          <a:ea typeface="游ゴシック" panose="020B0400000000000000" pitchFamily="50" charset="-128"/>
                        </a:rPr>
                        <a:t>*</a:t>
                      </a:r>
                    </a:p>
                  </a:txBody>
                  <a:tcPr marL="7620" marR="7620" marT="7620" marB="0" anchor="ctr"/>
                </a:tc>
                <a:tc>
                  <a:txBody>
                    <a:bodyPr/>
                    <a:lstStyle/>
                    <a:p>
                      <a:pPr algn="ctr" fontAlgn="ct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.490*</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.266*</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extLst>
                  <a:ext uri="{0D108BD9-81ED-4DB2-BD59-A6C34878D82A}">
                    <a16:rowId xmlns:a16="http://schemas.microsoft.com/office/drawing/2014/main" xmlns="" val="1006426489"/>
                  </a:ext>
                </a:extLst>
              </a:tr>
              <a:tr h="262882">
                <a:tc>
                  <a:txBody>
                    <a:bodyPr/>
                    <a:lstStyle/>
                    <a:p>
                      <a:pPr algn="l" fontAlgn="ctr"/>
                      <a:r>
                        <a:rPr lang="ja-JP" altLang="en-US" sz="1800" u="none" strike="noStrike">
                          <a:effectLst/>
                        </a:rPr>
                        <a:t>ブランド態度</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dirty="0">
                          <a:effectLst/>
                        </a:rPr>
                        <a:t>　</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　</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dirty="0">
                          <a:effectLst/>
                        </a:rPr>
                        <a:t>　</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dirty="0">
                          <a:effectLst/>
                        </a:rPr>
                        <a:t>　</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dirty="0">
                          <a:effectLst/>
                        </a:rPr>
                        <a:t>　</a:t>
                      </a:r>
                      <a:endParaRPr lang="ja-JP" altLang="en-US"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ja-JP" altLang="en-US" sz="1800" u="none" strike="noStrike">
                          <a:effectLst/>
                        </a:rPr>
                        <a:t>　</a:t>
                      </a:r>
                      <a:endParaRPr lang="ja-JP" altLang="en-US" sz="1800" b="0" i="0" u="none" strike="noStrike">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a:effectLst/>
                        </a:rPr>
                        <a:t>.358*</a:t>
                      </a:r>
                      <a:endParaRPr lang="en-US" altLang="ja-JP" sz="1800" b="0" i="0" u="none" strike="noStrike">
                        <a:solidFill>
                          <a:srgbClr val="000000"/>
                        </a:solidFill>
                        <a:effectLst/>
                        <a:latin typeface="+mn-lt"/>
                        <a:ea typeface="游ゴシック" panose="020B0400000000000000" pitchFamily="50" charset="-128"/>
                      </a:endParaRPr>
                    </a:p>
                  </a:txBody>
                  <a:tcPr marL="7620" marR="7620" marT="7620" marB="0" anchor="ctr"/>
                </a:tc>
                <a:extLst>
                  <a:ext uri="{0D108BD9-81ED-4DB2-BD59-A6C34878D82A}">
                    <a16:rowId xmlns:a16="http://schemas.microsoft.com/office/drawing/2014/main" xmlns="" val="105593570"/>
                  </a:ext>
                </a:extLst>
              </a:tr>
              <a:tr h="262882">
                <a:tc>
                  <a:txBody>
                    <a:bodyPr/>
                    <a:lstStyle/>
                    <a:p>
                      <a:pPr algn="l" fontAlgn="ctr"/>
                      <a:r>
                        <a:rPr lang="zh-TW" altLang="en-US" sz="1800" u="none" strike="noStrike" dirty="0">
                          <a:effectLst/>
                        </a:rPr>
                        <a:t>自由度調整済　</a:t>
                      </a:r>
                      <a:r>
                        <a:rPr lang="en-US" altLang="zh-TW" sz="1800" u="none" strike="noStrike" dirty="0">
                          <a:effectLst/>
                        </a:rPr>
                        <a:t>R²</a:t>
                      </a:r>
                      <a:endParaRPr lang="en-US" altLang="zh-TW"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.543*</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.401*</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.223*</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.399*</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.219*</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.326*</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tc>
                  <a:txBody>
                    <a:bodyPr/>
                    <a:lstStyle/>
                    <a:p>
                      <a:pPr algn="ctr" fontAlgn="ctr"/>
                      <a:r>
                        <a:rPr lang="en-US" altLang="ja-JP" sz="1800" u="none" strike="noStrike" dirty="0">
                          <a:effectLst/>
                        </a:rPr>
                        <a:t>.401*</a:t>
                      </a:r>
                      <a:endParaRPr lang="en-US" altLang="ja-JP" sz="1800" b="0" i="0" u="none" strike="noStrike" dirty="0">
                        <a:solidFill>
                          <a:srgbClr val="000000"/>
                        </a:solidFill>
                        <a:effectLst/>
                        <a:latin typeface="+mn-lt"/>
                        <a:ea typeface="游ゴシック" panose="020B0400000000000000" pitchFamily="50" charset="-128"/>
                      </a:endParaRPr>
                    </a:p>
                  </a:txBody>
                  <a:tcPr marL="7620" marR="7620" marT="7620" marB="0" anchor="ctr"/>
                </a:tc>
                <a:extLst>
                  <a:ext uri="{0D108BD9-81ED-4DB2-BD59-A6C34878D82A}">
                    <a16:rowId xmlns:a16="http://schemas.microsoft.com/office/drawing/2014/main" xmlns="" val="1620419092"/>
                  </a:ext>
                </a:extLst>
              </a:tr>
            </a:tbl>
          </a:graphicData>
        </a:graphic>
      </p:graphicFrame>
      <p:sp>
        <p:nvSpPr>
          <p:cNvPr id="4" name="テキスト ボックス 3">
            <a:extLst>
              <a:ext uri="{FF2B5EF4-FFF2-40B4-BE49-F238E27FC236}">
                <a16:creationId xmlns:a16="http://schemas.microsoft.com/office/drawing/2014/main" xmlns="" id="{963AF5F2-DA2F-1842-8525-87724D76E13B}"/>
              </a:ext>
            </a:extLst>
          </p:cNvPr>
          <p:cNvSpPr txBox="1"/>
          <p:nvPr/>
        </p:nvSpPr>
        <p:spPr>
          <a:xfrm>
            <a:off x="1105317" y="2367468"/>
            <a:ext cx="2031325" cy="369332"/>
          </a:xfrm>
          <a:prstGeom prst="rect">
            <a:avLst/>
          </a:prstGeom>
          <a:noFill/>
        </p:spPr>
        <p:txBody>
          <a:bodyPr wrap="none" rtlCol="0">
            <a:spAutoFit/>
          </a:bodyPr>
          <a:lstStyle/>
          <a:p>
            <a:r>
              <a:rPr kumimoji="1" lang="ja-JP" altLang="en-US"/>
              <a:t>李</a:t>
            </a:r>
            <a:r>
              <a:rPr lang="en-US" altLang="ja-JP" dirty="0"/>
              <a:t>(1996)</a:t>
            </a:r>
            <a:r>
              <a:rPr lang="ja-JP" altLang="en-US"/>
              <a:t>より作成</a:t>
            </a:r>
            <a:endParaRPr kumimoji="1" lang="ja-JP" altLang="en-US"/>
          </a:p>
        </p:txBody>
      </p:sp>
      <p:sp>
        <p:nvSpPr>
          <p:cNvPr id="11" name="コンテンツ プレースホルダー 7">
            <a:extLst>
              <a:ext uri="{FF2B5EF4-FFF2-40B4-BE49-F238E27FC236}">
                <a16:creationId xmlns:a16="http://schemas.microsoft.com/office/drawing/2014/main" xmlns="" id="{D5FF8802-7A86-C041-B3FA-E14238A4233B}"/>
              </a:ext>
            </a:extLst>
          </p:cNvPr>
          <p:cNvSpPr txBox="1">
            <a:spLocks/>
          </p:cNvSpPr>
          <p:nvPr/>
        </p:nvSpPr>
        <p:spPr>
          <a:xfrm>
            <a:off x="1105317" y="5712769"/>
            <a:ext cx="10515600" cy="4554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sz="2400">
                <a:solidFill>
                  <a:srgbClr val="FF0000"/>
                </a:solidFill>
              </a:rPr>
              <a:t>広告態度</a:t>
            </a:r>
            <a:r>
              <a:rPr lang="ja-JP" altLang="en-US" sz="2400"/>
              <a:t>、</a:t>
            </a:r>
            <a:r>
              <a:rPr lang="ja-JP" altLang="en-US" sz="2400">
                <a:solidFill>
                  <a:srgbClr val="FF0000"/>
                </a:solidFill>
              </a:rPr>
              <a:t>ブランド態度</a:t>
            </a:r>
            <a:r>
              <a:rPr lang="ja-JP" altLang="en-US" sz="2400"/>
              <a:t>、</a:t>
            </a:r>
            <a:r>
              <a:rPr lang="ja-JP" altLang="en-US" sz="2400">
                <a:solidFill>
                  <a:srgbClr val="FF0000"/>
                </a:solidFill>
              </a:rPr>
              <a:t>購買意図</a:t>
            </a:r>
            <a:r>
              <a:rPr lang="ja-JP" altLang="en-US" sz="2400"/>
              <a:t>に正の影響があることがわかる。</a:t>
            </a:r>
          </a:p>
        </p:txBody>
      </p:sp>
    </p:spTree>
    <p:extLst>
      <p:ext uri="{BB962C8B-B14F-4D97-AF65-F5344CB8AC3E}">
        <p14:creationId xmlns:p14="http://schemas.microsoft.com/office/powerpoint/2010/main" val="32566427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問題意識</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ja-JP" altLang="en-US"/>
              <a:t>先行研究をまとめると</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26</a:t>
            </a:fld>
            <a:endParaRPr kumimoji="1" lang="ja-JP" altLang="en-US"/>
          </a:p>
        </p:txBody>
      </p:sp>
      <p:grpSp>
        <p:nvGrpSpPr>
          <p:cNvPr id="19" name="グループ化 18">
            <a:extLst>
              <a:ext uri="{FF2B5EF4-FFF2-40B4-BE49-F238E27FC236}">
                <a16:creationId xmlns:a16="http://schemas.microsoft.com/office/drawing/2014/main" xmlns="" id="{6AB8C083-841F-EF47-884D-8683A55030BF}"/>
              </a:ext>
            </a:extLst>
          </p:cNvPr>
          <p:cNvGrpSpPr/>
          <p:nvPr/>
        </p:nvGrpSpPr>
        <p:grpSpPr>
          <a:xfrm>
            <a:off x="1199963" y="2506597"/>
            <a:ext cx="9792073" cy="2791968"/>
            <a:chOff x="1199963" y="2554792"/>
            <a:chExt cx="9792073" cy="2791968"/>
          </a:xfrm>
        </p:grpSpPr>
        <p:grpSp>
          <p:nvGrpSpPr>
            <p:cNvPr id="9" name="グループ化 8">
              <a:extLst>
                <a:ext uri="{FF2B5EF4-FFF2-40B4-BE49-F238E27FC236}">
                  <a16:creationId xmlns:a16="http://schemas.microsoft.com/office/drawing/2014/main" xmlns="" id="{660915C2-FB38-384B-A750-A5F265B01646}"/>
                </a:ext>
              </a:extLst>
            </p:cNvPr>
            <p:cNvGrpSpPr/>
            <p:nvPr/>
          </p:nvGrpSpPr>
          <p:grpSpPr>
            <a:xfrm>
              <a:off x="1199963" y="2554792"/>
              <a:ext cx="9792073" cy="2791968"/>
              <a:chOff x="620333" y="2266555"/>
              <a:chExt cx="9017979" cy="2519480"/>
            </a:xfrm>
          </p:grpSpPr>
          <p:sp>
            <p:nvSpPr>
              <p:cNvPr id="10" name="四角形: 角を丸くする 3">
                <a:extLst>
                  <a:ext uri="{FF2B5EF4-FFF2-40B4-BE49-F238E27FC236}">
                    <a16:creationId xmlns:a16="http://schemas.microsoft.com/office/drawing/2014/main" xmlns="" id="{38C4E451-EA47-684C-96AB-90615C6C619F}"/>
                  </a:ext>
                </a:extLst>
              </p:cNvPr>
              <p:cNvSpPr/>
              <p:nvPr/>
            </p:nvSpPr>
            <p:spPr>
              <a:xfrm>
                <a:off x="620333" y="3180807"/>
                <a:ext cx="2614694" cy="690976"/>
              </a:xfrm>
              <a:prstGeom prst="round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ユーモア広告</a:t>
                </a:r>
              </a:p>
            </p:txBody>
          </p:sp>
          <p:sp>
            <p:nvSpPr>
              <p:cNvPr id="12" name="四角形: 角を丸くする 13">
                <a:extLst>
                  <a:ext uri="{FF2B5EF4-FFF2-40B4-BE49-F238E27FC236}">
                    <a16:creationId xmlns:a16="http://schemas.microsoft.com/office/drawing/2014/main" xmlns="" id="{6CE37368-4D4D-CF43-8336-DC2279DB63C9}"/>
                  </a:ext>
                </a:extLst>
              </p:cNvPr>
              <p:cNvSpPr/>
              <p:nvPr/>
            </p:nvSpPr>
            <p:spPr>
              <a:xfrm>
                <a:off x="7023619" y="2266555"/>
                <a:ext cx="2614693" cy="2519480"/>
              </a:xfrm>
              <a:prstGeom prst="round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a:solidFill>
                      <a:schemeClr val="tx1"/>
                    </a:solidFill>
                  </a:rPr>
                  <a:t>肯定的態度</a:t>
                </a:r>
                <a:endParaRPr lang="en-US" altLang="ja-JP" sz="2400" dirty="0">
                  <a:solidFill>
                    <a:schemeClr val="tx1"/>
                  </a:solidFill>
                </a:endParaRPr>
              </a:p>
              <a:p>
                <a:pPr algn="ctr"/>
                <a:r>
                  <a:rPr lang="ja-JP" altLang="en-US" sz="2400">
                    <a:solidFill>
                      <a:schemeClr val="tx1"/>
                    </a:solidFill>
                  </a:rPr>
                  <a:t>購買意欲</a:t>
                </a:r>
                <a:endParaRPr lang="en-US" altLang="ja-JP" sz="2400" dirty="0">
                  <a:solidFill>
                    <a:schemeClr val="tx1"/>
                  </a:solidFill>
                </a:endParaRPr>
              </a:p>
              <a:p>
                <a:pPr algn="ctr"/>
                <a:r>
                  <a:rPr lang="ja-JP" altLang="en-US" sz="2400">
                    <a:solidFill>
                      <a:schemeClr val="tx1"/>
                    </a:solidFill>
                  </a:rPr>
                  <a:t>広告態度</a:t>
                </a:r>
                <a:endParaRPr lang="en-US" altLang="ja-JP" sz="2400" dirty="0">
                  <a:solidFill>
                    <a:schemeClr val="tx1"/>
                  </a:solidFill>
                </a:endParaRPr>
              </a:p>
              <a:p>
                <a:pPr algn="ctr"/>
                <a:r>
                  <a:rPr lang="ja-JP" altLang="en-US" sz="2400">
                    <a:solidFill>
                      <a:schemeClr val="tx1"/>
                    </a:solidFill>
                  </a:rPr>
                  <a:t>などの上昇</a:t>
                </a:r>
                <a:endParaRPr lang="en-US" altLang="ja-JP" sz="2800" dirty="0">
                  <a:solidFill>
                    <a:schemeClr val="tx1"/>
                  </a:solidFill>
                </a:endParaRPr>
              </a:p>
            </p:txBody>
          </p:sp>
        </p:grpSp>
        <p:sp>
          <p:nvSpPr>
            <p:cNvPr id="16" name="ストライプ矢印 15">
              <a:extLst>
                <a:ext uri="{FF2B5EF4-FFF2-40B4-BE49-F238E27FC236}">
                  <a16:creationId xmlns:a16="http://schemas.microsoft.com/office/drawing/2014/main" xmlns="" id="{1D5E9FF0-326C-0048-94C0-EC8067D1C070}"/>
                </a:ext>
              </a:extLst>
            </p:cNvPr>
            <p:cNvSpPr/>
            <p:nvPr/>
          </p:nvSpPr>
          <p:spPr>
            <a:xfrm>
              <a:off x="4303776" y="3347272"/>
              <a:ext cx="3694176" cy="1207008"/>
            </a:xfrm>
            <a:prstGeom prst="stripedRightArrow">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a:extLst>
                <a:ext uri="{FF2B5EF4-FFF2-40B4-BE49-F238E27FC236}">
                  <a16:creationId xmlns:a16="http://schemas.microsoft.com/office/drawing/2014/main" xmlns="" id="{F3C6C2FD-9331-2B43-B455-29FC239215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23826" y="2701096"/>
              <a:ext cx="2469556" cy="2500816"/>
            </a:xfrm>
            <a:prstGeom prst="rect">
              <a:avLst/>
            </a:prstGeom>
          </p:spPr>
        </p:pic>
      </p:grpSp>
      <p:sp>
        <p:nvSpPr>
          <p:cNvPr id="18" name="テキスト ボックス 17">
            <a:extLst>
              <a:ext uri="{FF2B5EF4-FFF2-40B4-BE49-F238E27FC236}">
                <a16:creationId xmlns:a16="http://schemas.microsoft.com/office/drawing/2014/main" xmlns="" id="{FB88D4DD-1278-0647-89A7-C4C1DCD3D91D}"/>
              </a:ext>
            </a:extLst>
          </p:cNvPr>
          <p:cNvSpPr txBox="1"/>
          <p:nvPr/>
        </p:nvSpPr>
        <p:spPr>
          <a:xfrm>
            <a:off x="838200" y="5620391"/>
            <a:ext cx="10509450" cy="523220"/>
          </a:xfrm>
          <a:prstGeom prst="rect">
            <a:avLst/>
          </a:prstGeom>
          <a:noFill/>
        </p:spPr>
        <p:txBody>
          <a:bodyPr wrap="square" rtlCol="0">
            <a:spAutoFit/>
          </a:bodyPr>
          <a:lstStyle/>
          <a:p>
            <a:pPr algn="ctr"/>
            <a:r>
              <a:rPr kumimoji="1" lang="ja-JP" altLang="en-US" sz="2800"/>
              <a:t>ユーモア広告が直接的に引き起こす効果や結果が示されている。</a:t>
            </a:r>
          </a:p>
        </p:txBody>
      </p:sp>
    </p:spTree>
    <p:extLst>
      <p:ext uri="{BB962C8B-B14F-4D97-AF65-F5344CB8AC3E}">
        <p14:creationId xmlns:p14="http://schemas.microsoft.com/office/powerpoint/2010/main" val="2087546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問題意識</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ja-JP" altLang="en-US"/>
              <a:t>しかし事例を通して考えてみると</a:t>
            </a:r>
            <a:r>
              <a:rPr lang="en-US" altLang="ja-JP" dirty="0"/>
              <a:t>……</a:t>
            </a:r>
            <a:endParaRPr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27</a:t>
            </a:fld>
            <a:endParaRPr kumimoji="1" lang="ja-JP" altLang="en-US"/>
          </a:p>
        </p:txBody>
      </p:sp>
      <p:sp>
        <p:nvSpPr>
          <p:cNvPr id="9" name="ストライプ矢印 8">
            <a:extLst>
              <a:ext uri="{FF2B5EF4-FFF2-40B4-BE49-F238E27FC236}">
                <a16:creationId xmlns:a16="http://schemas.microsoft.com/office/drawing/2014/main" xmlns="" id="{F4529C95-ED96-2E4D-8F75-61E4D5F2ECEE}"/>
              </a:ext>
            </a:extLst>
          </p:cNvPr>
          <p:cNvSpPr/>
          <p:nvPr/>
        </p:nvSpPr>
        <p:spPr>
          <a:xfrm>
            <a:off x="4622753" y="2779059"/>
            <a:ext cx="3579418" cy="994984"/>
          </a:xfrm>
          <a:prstGeom prst="stripedRightArrow">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間接的に伝わる</a:t>
            </a:r>
          </a:p>
        </p:txBody>
      </p:sp>
      <p:pic>
        <p:nvPicPr>
          <p:cNvPr id="13" name="図 12">
            <a:extLst>
              <a:ext uri="{FF2B5EF4-FFF2-40B4-BE49-F238E27FC236}">
                <a16:creationId xmlns:a16="http://schemas.microsoft.com/office/drawing/2014/main" xmlns="" id="{EE134F9D-5C60-044A-80C4-6527E93E70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69816" y="2486618"/>
            <a:ext cx="3039861" cy="1709922"/>
          </a:xfrm>
          <a:prstGeom prst="rect">
            <a:avLst/>
          </a:prstGeom>
        </p:spPr>
      </p:pic>
      <p:pic>
        <p:nvPicPr>
          <p:cNvPr id="15" name="図 14">
            <a:extLst>
              <a:ext uri="{FF2B5EF4-FFF2-40B4-BE49-F238E27FC236}">
                <a16:creationId xmlns:a16="http://schemas.microsoft.com/office/drawing/2014/main" xmlns="" id="{FB9A55B2-3AF9-8344-9277-B409DE48B5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27591" y="2592510"/>
            <a:ext cx="2076760" cy="1619873"/>
          </a:xfrm>
          <a:prstGeom prst="rect">
            <a:avLst/>
          </a:prstGeom>
        </p:spPr>
      </p:pic>
      <p:sp>
        <p:nvSpPr>
          <p:cNvPr id="16" name="屈折矢印 15">
            <a:extLst>
              <a:ext uri="{FF2B5EF4-FFF2-40B4-BE49-F238E27FC236}">
                <a16:creationId xmlns:a16="http://schemas.microsoft.com/office/drawing/2014/main" xmlns="" id="{2BF35E8A-B9A2-7849-A21C-459FF6FD10E2}"/>
              </a:ext>
            </a:extLst>
          </p:cNvPr>
          <p:cNvSpPr/>
          <p:nvPr/>
        </p:nvSpPr>
        <p:spPr>
          <a:xfrm>
            <a:off x="7527879" y="4196540"/>
            <a:ext cx="2055033" cy="1134841"/>
          </a:xfrm>
          <a:prstGeom prst="bentUpArrow">
            <a:avLst>
              <a:gd name="adj1" fmla="val 30859"/>
              <a:gd name="adj2" fmla="val 28083"/>
              <a:gd name="adj3" fmla="val 29297"/>
            </a:avLst>
          </a:prstGeom>
          <a:solidFill>
            <a:srgbClr val="FF0000"/>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ＳＮＳで話題</a:t>
            </a:r>
          </a:p>
        </p:txBody>
      </p:sp>
      <p:sp>
        <p:nvSpPr>
          <p:cNvPr id="17" name="屈折矢印 16">
            <a:extLst>
              <a:ext uri="{FF2B5EF4-FFF2-40B4-BE49-F238E27FC236}">
                <a16:creationId xmlns:a16="http://schemas.microsoft.com/office/drawing/2014/main" xmlns="" id="{F30D2605-2D8D-1B4F-AA41-61D8C4495BEB}"/>
              </a:ext>
            </a:extLst>
          </p:cNvPr>
          <p:cNvSpPr/>
          <p:nvPr/>
        </p:nvSpPr>
        <p:spPr>
          <a:xfrm rot="5400000">
            <a:off x="3175329" y="3934749"/>
            <a:ext cx="1010340" cy="1884510"/>
          </a:xfrm>
          <a:prstGeom prst="bentUpArrow">
            <a:avLst>
              <a:gd name="adj1" fmla="val 27519"/>
              <a:gd name="adj2" fmla="val 26581"/>
              <a:gd name="adj3" fmla="val 25000"/>
            </a:avLst>
          </a:prstGeom>
          <a:solidFill>
            <a:srgbClr val="00B0F0"/>
          </a:solid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xmlns="" id="{EB5E19C2-D4D6-D54A-BCE7-1A47C523F658}"/>
              </a:ext>
            </a:extLst>
          </p:cNvPr>
          <p:cNvSpPr txBox="1"/>
          <p:nvPr/>
        </p:nvSpPr>
        <p:spPr>
          <a:xfrm>
            <a:off x="1369816" y="5479004"/>
            <a:ext cx="4108817" cy="646331"/>
          </a:xfrm>
          <a:prstGeom prst="rect">
            <a:avLst/>
          </a:prstGeom>
          <a:noFill/>
        </p:spPr>
        <p:txBody>
          <a:bodyPr wrap="none" rtlCol="0">
            <a:spAutoFit/>
          </a:bodyPr>
          <a:lstStyle/>
          <a:p>
            <a:r>
              <a:rPr kumimoji="1" lang="ja-JP" altLang="en-US">
                <a:solidFill>
                  <a:srgbClr val="00B0F0"/>
                </a:solidFill>
              </a:rPr>
              <a:t>先行研究にあるユーモアの力は</a:t>
            </a:r>
            <a:endParaRPr kumimoji="1" lang="en-US" altLang="ja-JP" dirty="0">
              <a:solidFill>
                <a:srgbClr val="00B0F0"/>
              </a:solidFill>
            </a:endParaRPr>
          </a:p>
          <a:p>
            <a:r>
              <a:rPr kumimoji="1" lang="ja-JP" altLang="en-US">
                <a:solidFill>
                  <a:srgbClr val="00B0F0"/>
                </a:solidFill>
              </a:rPr>
              <a:t>直接的影響について言及されている。</a:t>
            </a:r>
          </a:p>
        </p:txBody>
      </p:sp>
      <p:sp>
        <p:nvSpPr>
          <p:cNvPr id="6" name="テキスト ボックス 5">
            <a:extLst>
              <a:ext uri="{FF2B5EF4-FFF2-40B4-BE49-F238E27FC236}">
                <a16:creationId xmlns:a16="http://schemas.microsoft.com/office/drawing/2014/main" xmlns="" id="{7C72436B-B2E8-1549-9A16-681393C3D998}"/>
              </a:ext>
            </a:extLst>
          </p:cNvPr>
          <p:cNvSpPr txBox="1"/>
          <p:nvPr/>
        </p:nvSpPr>
        <p:spPr>
          <a:xfrm>
            <a:off x="7136576" y="5530632"/>
            <a:ext cx="3880106" cy="646331"/>
          </a:xfrm>
          <a:prstGeom prst="rect">
            <a:avLst/>
          </a:prstGeom>
          <a:noFill/>
        </p:spPr>
        <p:txBody>
          <a:bodyPr wrap="square" rtlCol="0">
            <a:spAutoFit/>
          </a:bodyPr>
          <a:lstStyle/>
          <a:p>
            <a:r>
              <a:rPr lang="ja-JP" altLang="en-US">
                <a:solidFill>
                  <a:srgbClr val="FF0000"/>
                </a:solidFill>
              </a:rPr>
              <a:t>拡散されていく過程でも何か</a:t>
            </a:r>
            <a:endParaRPr lang="en-US" altLang="ja-JP" dirty="0">
              <a:solidFill>
                <a:srgbClr val="FF0000"/>
              </a:solidFill>
            </a:endParaRPr>
          </a:p>
          <a:p>
            <a:r>
              <a:rPr lang="ja-JP" altLang="en-US">
                <a:solidFill>
                  <a:srgbClr val="FF0000"/>
                </a:solidFill>
              </a:rPr>
              <a:t>ユーモアの力が働いているのでは？</a:t>
            </a:r>
            <a:endParaRPr lang="en-US" altLang="ja-JP" dirty="0">
              <a:solidFill>
                <a:srgbClr val="FF0000"/>
              </a:solidFill>
            </a:endParaRPr>
          </a:p>
        </p:txBody>
      </p:sp>
      <p:pic>
        <p:nvPicPr>
          <p:cNvPr id="18" name="図 17">
            <a:extLst>
              <a:ext uri="{FF2B5EF4-FFF2-40B4-BE49-F238E27FC236}">
                <a16:creationId xmlns:a16="http://schemas.microsoft.com/office/drawing/2014/main" xmlns="" id="{60C46052-AA03-5A45-98C6-8442598D325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76767" y="3641149"/>
            <a:ext cx="1997099" cy="2022378"/>
          </a:xfrm>
          <a:prstGeom prst="rect">
            <a:avLst/>
          </a:prstGeom>
        </p:spPr>
      </p:pic>
    </p:spTree>
    <p:extLst>
      <p:ext uri="{BB962C8B-B14F-4D97-AF65-F5344CB8AC3E}">
        <p14:creationId xmlns:p14="http://schemas.microsoft.com/office/powerpoint/2010/main" val="30680795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問題意識</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ctr"/>
          <a:lstStyle/>
          <a:p>
            <a:pPr marL="0" indent="0" algn="ctr">
              <a:buNone/>
            </a:pPr>
            <a:r>
              <a:rPr lang="ja-JP" altLang="en-US"/>
              <a:t>ユーモア広告が話題になり拡散されている間に</a:t>
            </a:r>
            <a:endParaRPr lang="en-US" altLang="ja-JP" dirty="0"/>
          </a:p>
          <a:p>
            <a:pPr marL="0" indent="0" algn="ctr">
              <a:buNone/>
            </a:pPr>
            <a:r>
              <a:rPr lang="ja-JP" altLang="en-US"/>
              <a:t>何が起こっているのだろうか？</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28</a:t>
            </a:fld>
            <a:endParaRPr kumimoji="1" lang="ja-JP" altLang="en-US"/>
          </a:p>
        </p:txBody>
      </p:sp>
    </p:spTree>
    <p:extLst>
      <p:ext uri="{BB962C8B-B14F-4D97-AF65-F5344CB8AC3E}">
        <p14:creationId xmlns:p14="http://schemas.microsoft.com/office/powerpoint/2010/main" val="22664574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問題意識</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29</a:t>
            </a:fld>
            <a:endParaRPr kumimoji="1" lang="ja-JP" altLang="en-US"/>
          </a:p>
        </p:txBody>
      </p:sp>
      <p:sp>
        <p:nvSpPr>
          <p:cNvPr id="13" name="四角形: 角を丸くする 3">
            <a:extLst>
              <a:ext uri="{FF2B5EF4-FFF2-40B4-BE49-F238E27FC236}">
                <a16:creationId xmlns:a16="http://schemas.microsoft.com/office/drawing/2014/main" xmlns="" id="{DF195EA9-0751-9C4F-84A2-1510F16A66AF}"/>
              </a:ext>
            </a:extLst>
          </p:cNvPr>
          <p:cNvSpPr/>
          <p:nvPr/>
        </p:nvSpPr>
        <p:spPr>
          <a:xfrm>
            <a:off x="1184134" y="2573536"/>
            <a:ext cx="2165029" cy="765707"/>
          </a:xfrm>
          <a:prstGeom prst="round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ユーモア広告</a:t>
            </a:r>
          </a:p>
        </p:txBody>
      </p:sp>
      <p:sp>
        <p:nvSpPr>
          <p:cNvPr id="14" name="四角形: 角を丸くする 13">
            <a:extLst>
              <a:ext uri="{FF2B5EF4-FFF2-40B4-BE49-F238E27FC236}">
                <a16:creationId xmlns:a16="http://schemas.microsoft.com/office/drawing/2014/main" xmlns="" id="{9C6C083F-BFBD-6A42-BB0C-7AF165867397}"/>
              </a:ext>
            </a:extLst>
          </p:cNvPr>
          <p:cNvSpPr/>
          <p:nvPr/>
        </p:nvSpPr>
        <p:spPr>
          <a:xfrm>
            <a:off x="8937799" y="2290402"/>
            <a:ext cx="2055300" cy="1331974"/>
          </a:xfrm>
          <a:prstGeom prst="round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a:solidFill>
                  <a:schemeClr val="tx1"/>
                </a:solidFill>
              </a:rPr>
              <a:t>肯定的態度</a:t>
            </a:r>
            <a:endParaRPr lang="en-US" altLang="ja-JP" sz="2000" dirty="0">
              <a:solidFill>
                <a:schemeClr val="tx1"/>
              </a:solidFill>
            </a:endParaRPr>
          </a:p>
          <a:p>
            <a:pPr algn="ctr"/>
            <a:r>
              <a:rPr lang="ja-JP" altLang="en-US" sz="2000">
                <a:solidFill>
                  <a:schemeClr val="tx1"/>
                </a:solidFill>
              </a:rPr>
              <a:t>購買意欲</a:t>
            </a:r>
            <a:endParaRPr lang="en-US" altLang="ja-JP" sz="2000" dirty="0">
              <a:solidFill>
                <a:schemeClr val="tx1"/>
              </a:solidFill>
            </a:endParaRPr>
          </a:p>
          <a:p>
            <a:pPr algn="ctr"/>
            <a:r>
              <a:rPr lang="ja-JP" altLang="en-US" sz="2000">
                <a:solidFill>
                  <a:schemeClr val="tx1"/>
                </a:solidFill>
              </a:rPr>
              <a:t>広告態度</a:t>
            </a:r>
            <a:endParaRPr lang="en-US" altLang="ja-JP" sz="2000" dirty="0">
              <a:solidFill>
                <a:schemeClr val="tx1"/>
              </a:solidFill>
            </a:endParaRPr>
          </a:p>
          <a:p>
            <a:pPr algn="ctr"/>
            <a:r>
              <a:rPr lang="ja-JP" altLang="en-US" sz="2000">
                <a:solidFill>
                  <a:schemeClr val="tx1"/>
                </a:solidFill>
              </a:rPr>
              <a:t>などの上昇</a:t>
            </a:r>
            <a:endParaRPr lang="en-US" altLang="ja-JP" sz="2400" dirty="0">
              <a:solidFill>
                <a:schemeClr val="tx1"/>
              </a:solidFill>
            </a:endParaRPr>
          </a:p>
        </p:txBody>
      </p:sp>
      <p:grpSp>
        <p:nvGrpSpPr>
          <p:cNvPr id="25" name="グループ化 24">
            <a:extLst>
              <a:ext uri="{FF2B5EF4-FFF2-40B4-BE49-F238E27FC236}">
                <a16:creationId xmlns:a16="http://schemas.microsoft.com/office/drawing/2014/main" xmlns="" id="{DB1BED63-4668-F445-93C3-32E05FB25DB5}"/>
              </a:ext>
            </a:extLst>
          </p:cNvPr>
          <p:cNvGrpSpPr/>
          <p:nvPr/>
        </p:nvGrpSpPr>
        <p:grpSpPr>
          <a:xfrm>
            <a:off x="7189867" y="2589529"/>
            <a:ext cx="1748854" cy="1233002"/>
            <a:chOff x="7189867" y="3042543"/>
            <a:chExt cx="1748854" cy="1233002"/>
          </a:xfrm>
        </p:grpSpPr>
        <p:cxnSp>
          <p:nvCxnSpPr>
            <p:cNvPr id="17" name="直線コネクタ 16">
              <a:extLst>
                <a:ext uri="{FF2B5EF4-FFF2-40B4-BE49-F238E27FC236}">
                  <a16:creationId xmlns:a16="http://schemas.microsoft.com/office/drawing/2014/main" xmlns="" id="{617E1CE0-D50B-FC46-B311-4863E6EAA561}"/>
                </a:ext>
              </a:extLst>
            </p:cNvPr>
            <p:cNvCxnSpPr>
              <a:cxnSpLocks/>
            </p:cNvCxnSpPr>
            <p:nvPr/>
          </p:nvCxnSpPr>
          <p:spPr>
            <a:xfrm>
              <a:off x="7888224" y="3278114"/>
              <a:ext cx="214767" cy="997431"/>
            </a:xfrm>
            <a:prstGeom prst="line">
              <a:avLst/>
            </a:prstGeom>
            <a:ln w="38100">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15" name="ストライプ矢印 14">
              <a:extLst>
                <a:ext uri="{FF2B5EF4-FFF2-40B4-BE49-F238E27FC236}">
                  <a16:creationId xmlns:a16="http://schemas.microsoft.com/office/drawing/2014/main" xmlns="" id="{2DF527F5-9D87-AB49-AE7A-D6070DFE169E}"/>
                </a:ext>
              </a:extLst>
            </p:cNvPr>
            <p:cNvSpPr/>
            <p:nvPr/>
          </p:nvSpPr>
          <p:spPr>
            <a:xfrm>
              <a:off x="7189867" y="3042543"/>
              <a:ext cx="1748854" cy="743712"/>
            </a:xfrm>
            <a:prstGeom prst="stripedRightArrow">
              <a:avLst/>
            </a:prstGeom>
            <a:solidFill>
              <a:srgbClr val="00B0F0"/>
            </a:solid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6" name="図 15">
            <a:extLst>
              <a:ext uri="{FF2B5EF4-FFF2-40B4-BE49-F238E27FC236}">
                <a16:creationId xmlns:a16="http://schemas.microsoft.com/office/drawing/2014/main" xmlns="" id="{9F9CACDE-3608-084D-A68C-EEE89A98F6A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93882" y="2198786"/>
            <a:ext cx="1899198" cy="1481375"/>
          </a:xfrm>
          <a:prstGeom prst="rect">
            <a:avLst/>
          </a:prstGeom>
        </p:spPr>
      </p:pic>
      <p:sp>
        <p:nvSpPr>
          <p:cNvPr id="4" name="テキスト ボックス 3">
            <a:extLst>
              <a:ext uri="{FF2B5EF4-FFF2-40B4-BE49-F238E27FC236}">
                <a16:creationId xmlns:a16="http://schemas.microsoft.com/office/drawing/2014/main" xmlns="" id="{C3BED299-4AC1-514A-B4EE-63AC05E5FFED}"/>
              </a:ext>
            </a:extLst>
          </p:cNvPr>
          <p:cNvSpPr txBox="1"/>
          <p:nvPr/>
        </p:nvSpPr>
        <p:spPr>
          <a:xfrm>
            <a:off x="6728255" y="3825437"/>
            <a:ext cx="2749471" cy="707886"/>
          </a:xfrm>
          <a:prstGeom prst="rect">
            <a:avLst/>
          </a:prstGeom>
          <a:noFill/>
        </p:spPr>
        <p:txBody>
          <a:bodyPr wrap="none" rtlCol="0">
            <a:spAutoFit/>
          </a:bodyPr>
          <a:lstStyle/>
          <a:p>
            <a:r>
              <a:rPr kumimoji="1" lang="ja-JP" altLang="en-US" sz="2000"/>
              <a:t>先行研究であげられた</a:t>
            </a:r>
            <a:endParaRPr lang="en-US" altLang="ja-JP" sz="2000" dirty="0"/>
          </a:p>
          <a:p>
            <a:r>
              <a:rPr lang="ja-JP" altLang="en-US" sz="2000"/>
              <a:t>ユーモアの直接的効果</a:t>
            </a:r>
            <a:endParaRPr kumimoji="1" lang="ja-JP" altLang="en-US" sz="2000"/>
          </a:p>
        </p:txBody>
      </p:sp>
      <p:sp>
        <p:nvSpPr>
          <p:cNvPr id="18" name="テキスト ボックス 17">
            <a:extLst>
              <a:ext uri="{FF2B5EF4-FFF2-40B4-BE49-F238E27FC236}">
                <a16:creationId xmlns:a16="http://schemas.microsoft.com/office/drawing/2014/main" xmlns="" id="{07CC59E7-A875-F942-BDC9-A9B7D9CC3FC3}"/>
              </a:ext>
            </a:extLst>
          </p:cNvPr>
          <p:cNvSpPr txBox="1"/>
          <p:nvPr/>
        </p:nvSpPr>
        <p:spPr>
          <a:xfrm>
            <a:off x="2225467" y="3822531"/>
            <a:ext cx="3262432" cy="707886"/>
          </a:xfrm>
          <a:prstGeom prst="rect">
            <a:avLst/>
          </a:prstGeom>
          <a:noFill/>
        </p:spPr>
        <p:txBody>
          <a:bodyPr wrap="none" rtlCol="0">
            <a:spAutoFit/>
          </a:bodyPr>
          <a:lstStyle/>
          <a:p>
            <a:r>
              <a:rPr kumimoji="1" lang="ja-JP" altLang="en-US" sz="2000"/>
              <a:t>拡散されていく過程で</a:t>
            </a:r>
            <a:endParaRPr kumimoji="1" lang="en-US" altLang="ja-JP" sz="2000" dirty="0"/>
          </a:p>
          <a:p>
            <a:r>
              <a:rPr lang="ja-JP" altLang="en-US" sz="2000"/>
              <a:t>発揮されるユーモアの効果</a:t>
            </a:r>
            <a:endParaRPr kumimoji="1" lang="ja-JP" altLang="en-US" sz="2000"/>
          </a:p>
        </p:txBody>
      </p:sp>
      <p:grpSp>
        <p:nvGrpSpPr>
          <p:cNvPr id="24" name="グループ化 23">
            <a:extLst>
              <a:ext uri="{FF2B5EF4-FFF2-40B4-BE49-F238E27FC236}">
                <a16:creationId xmlns:a16="http://schemas.microsoft.com/office/drawing/2014/main" xmlns="" id="{D6E39E83-A316-B04A-9470-3E5F881DEC5F}"/>
              </a:ext>
            </a:extLst>
          </p:cNvPr>
          <p:cNvGrpSpPr/>
          <p:nvPr/>
        </p:nvGrpSpPr>
        <p:grpSpPr>
          <a:xfrm>
            <a:off x="3366977" y="2589529"/>
            <a:ext cx="1748854" cy="1233002"/>
            <a:chOff x="3366977" y="3042543"/>
            <a:chExt cx="1748854" cy="1233002"/>
          </a:xfrm>
        </p:grpSpPr>
        <p:cxnSp>
          <p:nvCxnSpPr>
            <p:cNvPr id="19" name="直線コネクタ 18">
              <a:extLst>
                <a:ext uri="{FF2B5EF4-FFF2-40B4-BE49-F238E27FC236}">
                  <a16:creationId xmlns:a16="http://schemas.microsoft.com/office/drawing/2014/main" xmlns="" id="{D8D544E1-031D-A347-BFC0-6EA9F7F7C3DE}"/>
                </a:ext>
              </a:extLst>
            </p:cNvPr>
            <p:cNvCxnSpPr>
              <a:cxnSpLocks/>
            </p:cNvCxnSpPr>
            <p:nvPr/>
          </p:nvCxnSpPr>
          <p:spPr>
            <a:xfrm flipH="1">
              <a:off x="3615397" y="3558434"/>
              <a:ext cx="365354" cy="717111"/>
            </a:xfrm>
            <a:prstGeom prst="line">
              <a:avLst/>
            </a:prstGeom>
            <a:ln w="38100">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21" name="ストライプ矢印 20">
              <a:extLst>
                <a:ext uri="{FF2B5EF4-FFF2-40B4-BE49-F238E27FC236}">
                  <a16:creationId xmlns:a16="http://schemas.microsoft.com/office/drawing/2014/main" xmlns="" id="{237B989E-306F-6F4F-8A21-6CDBF96574E7}"/>
                </a:ext>
              </a:extLst>
            </p:cNvPr>
            <p:cNvSpPr/>
            <p:nvPr/>
          </p:nvSpPr>
          <p:spPr>
            <a:xfrm>
              <a:off x="3366977" y="3042543"/>
              <a:ext cx="1748854" cy="743712"/>
            </a:xfrm>
            <a:prstGeom prst="stripedRightArrow">
              <a:avLst/>
            </a:prstGeom>
            <a:solidFill>
              <a:srgbClr val="FF0000"/>
            </a:solid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下矢印 25">
            <a:extLst>
              <a:ext uri="{FF2B5EF4-FFF2-40B4-BE49-F238E27FC236}">
                <a16:creationId xmlns:a16="http://schemas.microsoft.com/office/drawing/2014/main" xmlns="" id="{6C36D959-5618-FB40-9E2A-61BD08DF48A2}"/>
              </a:ext>
            </a:extLst>
          </p:cNvPr>
          <p:cNvSpPr/>
          <p:nvPr/>
        </p:nvSpPr>
        <p:spPr>
          <a:xfrm>
            <a:off x="3467275" y="4550864"/>
            <a:ext cx="773723" cy="728599"/>
          </a:xfrm>
          <a:prstGeom prst="down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xmlns="" id="{85996908-4F35-C24B-9D1F-888F221D4A1C}"/>
              </a:ext>
            </a:extLst>
          </p:cNvPr>
          <p:cNvSpPr txBox="1"/>
          <p:nvPr/>
        </p:nvSpPr>
        <p:spPr>
          <a:xfrm>
            <a:off x="1184134" y="5406036"/>
            <a:ext cx="10533338" cy="707886"/>
          </a:xfrm>
          <a:prstGeom prst="rect">
            <a:avLst/>
          </a:prstGeom>
          <a:noFill/>
        </p:spPr>
        <p:txBody>
          <a:bodyPr wrap="square" rtlCol="0">
            <a:spAutoFit/>
          </a:bodyPr>
          <a:lstStyle/>
          <a:p>
            <a:r>
              <a:rPr lang="en-US" altLang="ja-JP" sz="2000" dirty="0"/>
              <a:t>SNS</a:t>
            </a:r>
            <a:r>
              <a:rPr lang="ja-JP" altLang="en-US" sz="2000"/>
              <a:t>による拡散という概念が比較的新しく、ユーモアを拡散の視点から見た研究を</a:t>
            </a:r>
            <a:endParaRPr lang="en-US" altLang="ja-JP" sz="2000" dirty="0"/>
          </a:p>
          <a:p>
            <a:r>
              <a:rPr lang="ja-JP" altLang="en-US" sz="2000"/>
              <a:t>見つける</a:t>
            </a:r>
            <a:r>
              <a:rPr kumimoji="1" lang="ja-JP" altLang="en-US" sz="2000"/>
              <a:t>ことはできなかったため、追求の余地があるのではないかと考える。</a:t>
            </a:r>
          </a:p>
        </p:txBody>
      </p:sp>
    </p:spTree>
    <p:extLst>
      <p:ext uri="{BB962C8B-B14F-4D97-AF65-F5344CB8AC3E}">
        <p14:creationId xmlns:p14="http://schemas.microsoft.com/office/powerpoint/2010/main" val="1627424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ctr"/>
          <a:lstStyle/>
          <a:p>
            <a:pPr marL="0" indent="0" algn="ctr">
              <a:buNone/>
            </a:pPr>
            <a:r>
              <a:rPr lang="ja-JP" altLang="en-US"/>
              <a:t>みなさん、次のスライドの</a:t>
            </a:r>
            <a:r>
              <a:rPr lang="en-US" altLang="ja-JP" dirty="0"/>
              <a:t>CM</a:t>
            </a:r>
            <a:r>
              <a:rPr lang="ja-JP" altLang="en-US"/>
              <a:t>をご存じですか？？</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a:t>
            </a:fld>
            <a:endParaRPr kumimoji="1" lang="ja-JP" altLang="en-US"/>
          </a:p>
        </p:txBody>
      </p:sp>
    </p:spTree>
    <p:extLst>
      <p:ext uri="{BB962C8B-B14F-4D97-AF65-F5344CB8AC3E}">
        <p14:creationId xmlns:p14="http://schemas.microsoft.com/office/powerpoint/2010/main" val="13816623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研究目的</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ctr"/>
          <a:lstStyle/>
          <a:p>
            <a:pPr marL="0" indent="0" algn="ctr">
              <a:buNone/>
            </a:pPr>
            <a:r>
              <a:rPr lang="ja-JP" altLang="en-US"/>
              <a:t>ユーモア広告が拡散されていく過程で</a:t>
            </a:r>
          </a:p>
          <a:p>
            <a:pPr marL="0" indent="0" algn="ctr">
              <a:buNone/>
            </a:pPr>
            <a:r>
              <a:rPr lang="ja-JP" altLang="en-US"/>
              <a:t>発揮している作用を明らかにする。</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30</a:t>
            </a:fld>
            <a:endParaRPr kumimoji="1" lang="ja-JP" altLang="en-US"/>
          </a:p>
        </p:txBody>
      </p:sp>
    </p:spTree>
    <p:extLst>
      <p:ext uri="{BB962C8B-B14F-4D97-AF65-F5344CB8AC3E}">
        <p14:creationId xmlns:p14="http://schemas.microsoft.com/office/powerpoint/2010/main" val="24509236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en-US" altLang="ja-JP" dirty="0"/>
              <a:t>SNS</a:t>
            </a:r>
            <a:r>
              <a:rPr lang="ja-JP" altLang="en-US"/>
              <a:t>で話題になり拡散された状況</a:t>
            </a:r>
            <a:endParaRPr lang="en-US" altLang="ja-JP" dirty="0"/>
          </a:p>
          <a:p>
            <a:pPr marL="0" indent="0">
              <a:buNone/>
            </a:pPr>
            <a:r>
              <a:rPr lang="ja-JP" altLang="en-US" sz="2400"/>
              <a:t>　情報行動モデル：</a:t>
            </a:r>
            <a:r>
              <a:rPr lang="en-US" altLang="ja-JP" sz="2400" dirty="0"/>
              <a:t>SIPS</a:t>
            </a:r>
            <a:r>
              <a:rPr lang="ja-JP" altLang="en-US" sz="2400"/>
              <a:t>モデル</a:t>
            </a:r>
            <a:endParaRPr lang="en-US" altLang="ja-JP" sz="2400"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31</a:t>
            </a:fld>
            <a:endParaRPr kumimoji="1" lang="ja-JP" altLang="en-US"/>
          </a:p>
        </p:txBody>
      </p:sp>
      <p:grpSp>
        <p:nvGrpSpPr>
          <p:cNvPr id="4" name="グループ化 3">
            <a:extLst>
              <a:ext uri="{FF2B5EF4-FFF2-40B4-BE49-F238E27FC236}">
                <a16:creationId xmlns:a16="http://schemas.microsoft.com/office/drawing/2014/main" xmlns="" id="{25B9CA98-C3E6-E94B-A03D-E65F9056A3B3}"/>
              </a:ext>
            </a:extLst>
          </p:cNvPr>
          <p:cNvGrpSpPr/>
          <p:nvPr/>
        </p:nvGrpSpPr>
        <p:grpSpPr>
          <a:xfrm>
            <a:off x="1633841" y="2868401"/>
            <a:ext cx="8924317" cy="2254785"/>
            <a:chOff x="1659494" y="2979310"/>
            <a:chExt cx="8924317" cy="2254785"/>
          </a:xfrm>
        </p:grpSpPr>
        <p:grpSp>
          <p:nvGrpSpPr>
            <p:cNvPr id="9" name="グループ化 8">
              <a:extLst>
                <a:ext uri="{FF2B5EF4-FFF2-40B4-BE49-F238E27FC236}">
                  <a16:creationId xmlns:a16="http://schemas.microsoft.com/office/drawing/2014/main" xmlns="" id="{916AA2CA-3959-3040-91C2-F597DD29FBE6}"/>
                </a:ext>
              </a:extLst>
            </p:cNvPr>
            <p:cNvGrpSpPr/>
            <p:nvPr/>
          </p:nvGrpSpPr>
          <p:grpSpPr>
            <a:xfrm>
              <a:off x="1659494" y="2979310"/>
              <a:ext cx="8924317" cy="2254785"/>
              <a:chOff x="1720783" y="3031318"/>
              <a:chExt cx="8947375" cy="2254785"/>
            </a:xfrm>
          </p:grpSpPr>
          <p:sp>
            <p:nvSpPr>
              <p:cNvPr id="10" name="楕円 3">
                <a:extLst>
                  <a:ext uri="{FF2B5EF4-FFF2-40B4-BE49-F238E27FC236}">
                    <a16:creationId xmlns:a16="http://schemas.microsoft.com/office/drawing/2014/main" xmlns="" id="{58A9581C-7C26-694A-99AA-9BFB05FB0FCE}"/>
                  </a:ext>
                </a:extLst>
              </p:cNvPr>
              <p:cNvSpPr/>
              <p:nvPr/>
            </p:nvSpPr>
            <p:spPr>
              <a:xfrm>
                <a:off x="1739048" y="3073138"/>
                <a:ext cx="1545996" cy="1564850"/>
              </a:xfrm>
              <a:prstGeom prst="ellipse">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a:solidFill>
                      <a:schemeClr val="tx1"/>
                    </a:solidFill>
                  </a:rPr>
                  <a:t>Ｓ</a:t>
                </a:r>
              </a:p>
            </p:txBody>
          </p:sp>
          <p:sp>
            <p:nvSpPr>
              <p:cNvPr id="11" name="楕円 12">
                <a:extLst>
                  <a:ext uri="{FF2B5EF4-FFF2-40B4-BE49-F238E27FC236}">
                    <a16:creationId xmlns:a16="http://schemas.microsoft.com/office/drawing/2014/main" xmlns="" id="{17B3D43A-75C0-BB43-AA72-6617B6DFE4F1}"/>
                  </a:ext>
                </a:extLst>
              </p:cNvPr>
              <p:cNvSpPr/>
              <p:nvPr/>
            </p:nvSpPr>
            <p:spPr>
              <a:xfrm>
                <a:off x="4185892" y="3073138"/>
                <a:ext cx="1545996" cy="1564850"/>
              </a:xfrm>
              <a:prstGeom prst="ellipse">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solidFill>
                      <a:schemeClr val="tx1"/>
                    </a:solidFill>
                  </a:rPr>
                  <a:t>Ｉ</a:t>
                </a:r>
                <a:endParaRPr kumimoji="1" lang="ja-JP" altLang="en-US" sz="4800" dirty="0">
                  <a:solidFill>
                    <a:schemeClr val="tx1"/>
                  </a:solidFill>
                </a:endParaRPr>
              </a:p>
            </p:txBody>
          </p:sp>
          <p:sp>
            <p:nvSpPr>
              <p:cNvPr id="12" name="楕円 13">
                <a:extLst>
                  <a:ext uri="{FF2B5EF4-FFF2-40B4-BE49-F238E27FC236}">
                    <a16:creationId xmlns:a16="http://schemas.microsoft.com/office/drawing/2014/main" xmlns="" id="{3EF27AB2-A21C-874C-9C17-BD4A6BFEC2E8}"/>
                  </a:ext>
                </a:extLst>
              </p:cNvPr>
              <p:cNvSpPr/>
              <p:nvPr/>
            </p:nvSpPr>
            <p:spPr>
              <a:xfrm>
                <a:off x="6546521" y="3073138"/>
                <a:ext cx="1545996" cy="1564850"/>
              </a:xfrm>
              <a:prstGeom prst="ellipse">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solidFill>
                      <a:schemeClr val="tx1"/>
                    </a:solidFill>
                  </a:rPr>
                  <a:t>Ｐ</a:t>
                </a:r>
                <a:endParaRPr kumimoji="1" lang="ja-JP" altLang="en-US" sz="4800" dirty="0">
                  <a:solidFill>
                    <a:schemeClr val="tx1"/>
                  </a:solidFill>
                </a:endParaRPr>
              </a:p>
            </p:txBody>
          </p:sp>
          <p:sp>
            <p:nvSpPr>
              <p:cNvPr id="13" name="楕円 14">
                <a:extLst>
                  <a:ext uri="{FF2B5EF4-FFF2-40B4-BE49-F238E27FC236}">
                    <a16:creationId xmlns:a16="http://schemas.microsoft.com/office/drawing/2014/main" xmlns="" id="{8730276C-A5B0-CE4D-8126-499AB60D40B5}"/>
                  </a:ext>
                </a:extLst>
              </p:cNvPr>
              <p:cNvSpPr/>
              <p:nvPr/>
            </p:nvSpPr>
            <p:spPr>
              <a:xfrm>
                <a:off x="8964497" y="3031318"/>
                <a:ext cx="1545996" cy="1564850"/>
              </a:xfrm>
              <a:prstGeom prst="ellipse">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a:solidFill>
                      <a:schemeClr val="tx1"/>
                    </a:solidFill>
                  </a:rPr>
                  <a:t>Ｓ</a:t>
                </a:r>
              </a:p>
            </p:txBody>
          </p:sp>
          <p:sp>
            <p:nvSpPr>
              <p:cNvPr id="14" name="テキスト ボックス 13">
                <a:extLst>
                  <a:ext uri="{FF2B5EF4-FFF2-40B4-BE49-F238E27FC236}">
                    <a16:creationId xmlns:a16="http://schemas.microsoft.com/office/drawing/2014/main" xmlns="" id="{7F91252C-27B5-AA42-AB1F-E39CDDCC38E1}"/>
                  </a:ext>
                </a:extLst>
              </p:cNvPr>
              <p:cNvSpPr txBox="1"/>
              <p:nvPr/>
            </p:nvSpPr>
            <p:spPr>
              <a:xfrm>
                <a:off x="1720783" y="4637988"/>
                <a:ext cx="1593130" cy="646331"/>
              </a:xfrm>
              <a:prstGeom prst="rect">
                <a:avLst/>
              </a:prstGeom>
              <a:noFill/>
            </p:spPr>
            <p:txBody>
              <a:bodyPr wrap="square" rtlCol="0">
                <a:spAutoFit/>
              </a:bodyPr>
              <a:lstStyle/>
              <a:p>
                <a:r>
                  <a:rPr kumimoji="1" lang="en-US" altLang="ja-JP" dirty="0"/>
                  <a:t> sympathize</a:t>
                </a:r>
              </a:p>
              <a:p>
                <a:r>
                  <a:rPr kumimoji="1" lang="ja-JP" altLang="en-US" dirty="0"/>
                  <a:t>　（共感）</a:t>
                </a:r>
              </a:p>
            </p:txBody>
          </p:sp>
          <p:sp>
            <p:nvSpPr>
              <p:cNvPr id="15" name="テキスト ボックス 14">
                <a:extLst>
                  <a:ext uri="{FF2B5EF4-FFF2-40B4-BE49-F238E27FC236}">
                    <a16:creationId xmlns:a16="http://schemas.microsoft.com/office/drawing/2014/main" xmlns="" id="{4A8763A8-8EBD-D841-948F-2EAA60A982E3}"/>
                  </a:ext>
                </a:extLst>
              </p:cNvPr>
              <p:cNvSpPr txBox="1"/>
              <p:nvPr/>
            </p:nvSpPr>
            <p:spPr>
              <a:xfrm>
                <a:off x="4185892" y="4637988"/>
                <a:ext cx="1593130" cy="646331"/>
              </a:xfrm>
              <a:prstGeom prst="rect">
                <a:avLst/>
              </a:prstGeom>
              <a:noFill/>
            </p:spPr>
            <p:txBody>
              <a:bodyPr wrap="square" rtlCol="0">
                <a:spAutoFit/>
              </a:bodyPr>
              <a:lstStyle/>
              <a:p>
                <a:r>
                  <a:rPr kumimoji="1" lang="en-US" altLang="ja-JP" dirty="0"/>
                  <a:t>    </a:t>
                </a:r>
                <a:r>
                  <a:rPr lang="en-US" altLang="ja-JP" dirty="0"/>
                  <a:t>Identify</a:t>
                </a:r>
              </a:p>
              <a:p>
                <a:r>
                  <a:rPr kumimoji="1" lang="ja-JP" altLang="en-US" dirty="0"/>
                  <a:t>　（確認）</a:t>
                </a:r>
              </a:p>
            </p:txBody>
          </p:sp>
          <p:sp>
            <p:nvSpPr>
              <p:cNvPr id="16" name="テキスト ボックス 15">
                <a:extLst>
                  <a:ext uri="{FF2B5EF4-FFF2-40B4-BE49-F238E27FC236}">
                    <a16:creationId xmlns:a16="http://schemas.microsoft.com/office/drawing/2014/main" xmlns="" id="{77CAF5D0-0852-684F-8BEF-D9FC72A43D30}"/>
                  </a:ext>
                </a:extLst>
              </p:cNvPr>
              <p:cNvSpPr txBox="1"/>
              <p:nvPr/>
            </p:nvSpPr>
            <p:spPr>
              <a:xfrm>
                <a:off x="6522955" y="4639772"/>
                <a:ext cx="1593130" cy="646331"/>
              </a:xfrm>
              <a:prstGeom prst="rect">
                <a:avLst/>
              </a:prstGeom>
              <a:noFill/>
            </p:spPr>
            <p:txBody>
              <a:bodyPr wrap="square" rtlCol="0">
                <a:spAutoFit/>
              </a:bodyPr>
              <a:lstStyle/>
              <a:p>
                <a:r>
                  <a:rPr kumimoji="1" lang="en-US" altLang="ja-JP" dirty="0"/>
                  <a:t> participate</a:t>
                </a:r>
              </a:p>
              <a:p>
                <a:r>
                  <a:rPr lang="ja-JP" altLang="en-US" dirty="0"/>
                  <a:t>　（参加）</a:t>
                </a:r>
                <a:endParaRPr kumimoji="1" lang="ja-JP" altLang="en-US" dirty="0"/>
              </a:p>
            </p:txBody>
          </p:sp>
          <p:sp>
            <p:nvSpPr>
              <p:cNvPr id="17" name="テキスト ボックス 16">
                <a:extLst>
                  <a:ext uri="{FF2B5EF4-FFF2-40B4-BE49-F238E27FC236}">
                    <a16:creationId xmlns:a16="http://schemas.microsoft.com/office/drawing/2014/main" xmlns="" id="{C0F033E8-1613-6143-86D1-08253DCE2BA6}"/>
                  </a:ext>
                </a:extLst>
              </p:cNvPr>
              <p:cNvSpPr txBox="1"/>
              <p:nvPr/>
            </p:nvSpPr>
            <p:spPr>
              <a:xfrm>
                <a:off x="8806833" y="4637986"/>
                <a:ext cx="1861325" cy="646331"/>
              </a:xfrm>
              <a:prstGeom prst="rect">
                <a:avLst/>
              </a:prstGeom>
              <a:noFill/>
            </p:spPr>
            <p:txBody>
              <a:bodyPr wrap="square" rtlCol="0">
                <a:spAutoFit/>
              </a:bodyPr>
              <a:lstStyle/>
              <a:p>
                <a:r>
                  <a:rPr kumimoji="1" lang="en-US" altLang="ja-JP" dirty="0"/>
                  <a:t> share &amp; spread</a:t>
                </a:r>
              </a:p>
              <a:p>
                <a:r>
                  <a:rPr lang="ja-JP" altLang="en-US" dirty="0"/>
                  <a:t>（共有・拡散）</a:t>
                </a:r>
                <a:endParaRPr kumimoji="1" lang="ja-JP" altLang="en-US" dirty="0"/>
              </a:p>
            </p:txBody>
          </p:sp>
        </p:grpSp>
        <p:sp>
          <p:nvSpPr>
            <p:cNvPr id="19" name="フローチャート: 抜出し 18">
              <a:extLst>
                <a:ext uri="{FF2B5EF4-FFF2-40B4-BE49-F238E27FC236}">
                  <a16:creationId xmlns:a16="http://schemas.microsoft.com/office/drawing/2014/main" xmlns="" id="{15A6E950-0449-2647-A1D1-203578206CEB}"/>
                </a:ext>
              </a:extLst>
            </p:cNvPr>
            <p:cNvSpPr/>
            <p:nvPr/>
          </p:nvSpPr>
          <p:spPr>
            <a:xfrm rot="5400000">
              <a:off x="3414462" y="3563172"/>
              <a:ext cx="509048" cy="480767"/>
            </a:xfrm>
            <a:prstGeom prst="flowChartExtra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ローチャート: 抜出し 19">
              <a:extLst>
                <a:ext uri="{FF2B5EF4-FFF2-40B4-BE49-F238E27FC236}">
                  <a16:creationId xmlns:a16="http://schemas.microsoft.com/office/drawing/2014/main" xmlns="" id="{36048975-AF16-C14F-9EB9-F5B3E1F4AB65}"/>
                </a:ext>
              </a:extLst>
            </p:cNvPr>
            <p:cNvSpPr/>
            <p:nvPr/>
          </p:nvSpPr>
          <p:spPr>
            <a:xfrm rot="5400000">
              <a:off x="5849811" y="3563173"/>
              <a:ext cx="509048" cy="480767"/>
            </a:xfrm>
            <a:prstGeom prst="flowChartExtra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ローチャート: 抜出し 20">
              <a:extLst>
                <a:ext uri="{FF2B5EF4-FFF2-40B4-BE49-F238E27FC236}">
                  <a16:creationId xmlns:a16="http://schemas.microsoft.com/office/drawing/2014/main" xmlns="" id="{881A18A1-3B48-4042-9BF2-E44785EB1940}"/>
                </a:ext>
              </a:extLst>
            </p:cNvPr>
            <p:cNvSpPr/>
            <p:nvPr/>
          </p:nvSpPr>
          <p:spPr>
            <a:xfrm rot="5400000">
              <a:off x="8195149" y="3565491"/>
              <a:ext cx="509048" cy="480767"/>
            </a:xfrm>
            <a:prstGeom prst="flowChartExtra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テキスト ボックス 5">
            <a:extLst>
              <a:ext uri="{FF2B5EF4-FFF2-40B4-BE49-F238E27FC236}">
                <a16:creationId xmlns:a16="http://schemas.microsoft.com/office/drawing/2014/main" xmlns="" id="{4973510C-7FC2-2149-AFB5-A3E07A724C3F}"/>
              </a:ext>
            </a:extLst>
          </p:cNvPr>
          <p:cNvSpPr txBox="1"/>
          <p:nvPr/>
        </p:nvSpPr>
        <p:spPr>
          <a:xfrm>
            <a:off x="1602456" y="5191383"/>
            <a:ext cx="1800493" cy="923330"/>
          </a:xfrm>
          <a:prstGeom prst="rect">
            <a:avLst/>
          </a:prstGeom>
          <a:noFill/>
        </p:spPr>
        <p:txBody>
          <a:bodyPr wrap="none" rtlCol="0">
            <a:spAutoFit/>
          </a:bodyPr>
          <a:lstStyle/>
          <a:p>
            <a:r>
              <a:rPr kumimoji="1" lang="ja-JP" altLang="en-US"/>
              <a:t>ブランド発情報</a:t>
            </a:r>
            <a:endParaRPr kumimoji="1" lang="en-US" altLang="ja-JP" dirty="0"/>
          </a:p>
          <a:p>
            <a:r>
              <a:rPr lang="ja-JP" altLang="en-US"/>
              <a:t>生活者発情報</a:t>
            </a:r>
            <a:endParaRPr lang="en-US" altLang="ja-JP" dirty="0"/>
          </a:p>
          <a:p>
            <a:r>
              <a:rPr kumimoji="1" lang="ja-JP" altLang="en-US"/>
              <a:t>への共感。</a:t>
            </a:r>
            <a:endParaRPr kumimoji="1" lang="en-US" altLang="ja-JP" dirty="0"/>
          </a:p>
        </p:txBody>
      </p:sp>
      <p:sp>
        <p:nvSpPr>
          <p:cNvPr id="22" name="テキスト ボックス 21">
            <a:extLst>
              <a:ext uri="{FF2B5EF4-FFF2-40B4-BE49-F238E27FC236}">
                <a16:creationId xmlns:a16="http://schemas.microsoft.com/office/drawing/2014/main" xmlns="" id="{7F941C97-5FCB-EE4B-94DB-089303E0A968}"/>
              </a:ext>
            </a:extLst>
          </p:cNvPr>
          <p:cNvSpPr txBox="1"/>
          <p:nvPr/>
        </p:nvSpPr>
        <p:spPr>
          <a:xfrm>
            <a:off x="3732524" y="5205626"/>
            <a:ext cx="2262158" cy="646331"/>
          </a:xfrm>
          <a:prstGeom prst="rect">
            <a:avLst/>
          </a:prstGeom>
          <a:noFill/>
        </p:spPr>
        <p:txBody>
          <a:bodyPr wrap="none" rtlCol="0">
            <a:spAutoFit/>
          </a:bodyPr>
          <a:lstStyle/>
          <a:p>
            <a:r>
              <a:rPr kumimoji="1" lang="ja-JP" altLang="en-US"/>
              <a:t>自分にとって有益な</a:t>
            </a:r>
            <a:endParaRPr kumimoji="1" lang="en-US" altLang="ja-JP" dirty="0"/>
          </a:p>
          <a:p>
            <a:r>
              <a:rPr lang="ja-JP" altLang="en-US"/>
              <a:t>情報かを確認する。</a:t>
            </a:r>
            <a:endParaRPr kumimoji="1" lang="ja-JP" altLang="en-US"/>
          </a:p>
        </p:txBody>
      </p:sp>
      <p:sp>
        <p:nvSpPr>
          <p:cNvPr id="23" name="テキスト ボックス 22">
            <a:extLst>
              <a:ext uri="{FF2B5EF4-FFF2-40B4-BE49-F238E27FC236}">
                <a16:creationId xmlns:a16="http://schemas.microsoft.com/office/drawing/2014/main" xmlns="" id="{5CDFA791-0583-6C41-9BB5-A30BCF4969AB}"/>
              </a:ext>
            </a:extLst>
          </p:cNvPr>
          <p:cNvSpPr txBox="1"/>
          <p:nvPr/>
        </p:nvSpPr>
        <p:spPr>
          <a:xfrm>
            <a:off x="6087070" y="5191383"/>
            <a:ext cx="2262158" cy="923330"/>
          </a:xfrm>
          <a:prstGeom prst="rect">
            <a:avLst/>
          </a:prstGeom>
          <a:noFill/>
        </p:spPr>
        <p:txBody>
          <a:bodyPr wrap="none" rtlCol="0">
            <a:spAutoFit/>
          </a:bodyPr>
          <a:lstStyle/>
          <a:p>
            <a:r>
              <a:rPr kumimoji="1" lang="ja-JP" altLang="en-US"/>
              <a:t>いいねやリツイート</a:t>
            </a:r>
            <a:endParaRPr kumimoji="1" lang="en-US" altLang="ja-JP" dirty="0"/>
          </a:p>
          <a:p>
            <a:r>
              <a:rPr kumimoji="1" lang="ja-JP" altLang="en-US"/>
              <a:t>で企業の販促活動に</a:t>
            </a:r>
            <a:endParaRPr kumimoji="1" lang="en-US" altLang="ja-JP" dirty="0"/>
          </a:p>
          <a:p>
            <a:r>
              <a:rPr kumimoji="1" lang="ja-JP" altLang="en-US"/>
              <a:t>参加。</a:t>
            </a:r>
          </a:p>
        </p:txBody>
      </p:sp>
      <p:sp>
        <p:nvSpPr>
          <p:cNvPr id="24" name="テキスト ボックス 23">
            <a:extLst>
              <a:ext uri="{FF2B5EF4-FFF2-40B4-BE49-F238E27FC236}">
                <a16:creationId xmlns:a16="http://schemas.microsoft.com/office/drawing/2014/main" xmlns="" id="{0ADBDAF9-7DD7-A54F-99C6-0DFF737CDAB5}"/>
              </a:ext>
            </a:extLst>
          </p:cNvPr>
          <p:cNvSpPr txBox="1"/>
          <p:nvPr/>
        </p:nvSpPr>
        <p:spPr>
          <a:xfrm>
            <a:off x="8498814" y="5205626"/>
            <a:ext cx="2262158" cy="646331"/>
          </a:xfrm>
          <a:prstGeom prst="rect">
            <a:avLst/>
          </a:prstGeom>
          <a:noFill/>
        </p:spPr>
        <p:txBody>
          <a:bodyPr wrap="none" rtlCol="0">
            <a:spAutoFit/>
          </a:bodyPr>
          <a:lstStyle/>
          <a:p>
            <a:r>
              <a:rPr kumimoji="1" lang="ja-JP" altLang="en-US"/>
              <a:t>「つながり」の中で</a:t>
            </a:r>
            <a:endParaRPr kumimoji="1" lang="en-US" altLang="ja-JP" dirty="0"/>
          </a:p>
          <a:p>
            <a:r>
              <a:rPr kumimoji="1" lang="ja-JP" altLang="en-US"/>
              <a:t>共有・拡散する。</a:t>
            </a:r>
          </a:p>
        </p:txBody>
      </p:sp>
      <p:sp>
        <p:nvSpPr>
          <p:cNvPr id="28" name="テキスト ボックス 27">
            <a:extLst>
              <a:ext uri="{FF2B5EF4-FFF2-40B4-BE49-F238E27FC236}">
                <a16:creationId xmlns:a16="http://schemas.microsoft.com/office/drawing/2014/main" xmlns="" id="{43A5FF47-BEDA-7049-B7E3-714A2483E575}"/>
              </a:ext>
            </a:extLst>
          </p:cNvPr>
          <p:cNvSpPr txBox="1"/>
          <p:nvPr/>
        </p:nvSpPr>
        <p:spPr>
          <a:xfrm>
            <a:off x="838200" y="6343951"/>
            <a:ext cx="3475631" cy="369332"/>
          </a:xfrm>
          <a:prstGeom prst="rect">
            <a:avLst/>
          </a:prstGeom>
          <a:noFill/>
        </p:spPr>
        <p:txBody>
          <a:bodyPr wrap="none" rtlCol="0">
            <a:spAutoFit/>
          </a:bodyPr>
          <a:lstStyle/>
          <a:p>
            <a:r>
              <a:rPr kumimoji="1" lang="ja-JP" altLang="en-US"/>
              <a:t>電通</a:t>
            </a:r>
            <a:r>
              <a:rPr kumimoji="1" lang="en-US" altLang="ja-JP" dirty="0"/>
              <a:t>(2011),</a:t>
            </a:r>
            <a:r>
              <a:rPr kumimoji="1" lang="ja-JP" altLang="en-US"/>
              <a:t>井徳</a:t>
            </a:r>
            <a:r>
              <a:rPr kumimoji="1" lang="en-US" altLang="ja-JP" dirty="0"/>
              <a:t>(2014)</a:t>
            </a:r>
            <a:r>
              <a:rPr kumimoji="1" lang="ja-JP" altLang="en-US"/>
              <a:t>より作成</a:t>
            </a:r>
          </a:p>
        </p:txBody>
      </p:sp>
    </p:spTree>
    <p:extLst>
      <p:ext uri="{BB962C8B-B14F-4D97-AF65-F5344CB8AC3E}">
        <p14:creationId xmlns:p14="http://schemas.microsoft.com/office/powerpoint/2010/main" val="5972960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en-US" altLang="ja-JP" dirty="0"/>
              <a:t>SNS</a:t>
            </a:r>
            <a:r>
              <a:rPr lang="ja-JP" altLang="en-US"/>
              <a:t>で話題になり拡散された状況</a:t>
            </a:r>
            <a:endParaRPr lang="en-US" altLang="ja-JP" dirty="0"/>
          </a:p>
          <a:p>
            <a:pPr marL="0" indent="0">
              <a:buNone/>
            </a:pPr>
            <a:r>
              <a:rPr lang="ja-JP" altLang="en-US" sz="2400"/>
              <a:t>　情報行動モデル：</a:t>
            </a:r>
            <a:r>
              <a:rPr lang="en-US" altLang="ja-JP" sz="2400" dirty="0"/>
              <a:t>SIPS</a:t>
            </a:r>
            <a:r>
              <a:rPr lang="ja-JP" altLang="en-US" sz="2400"/>
              <a:t>モデル</a:t>
            </a:r>
            <a:endParaRPr lang="en-US" altLang="ja-JP" sz="2400"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32</a:t>
            </a:fld>
            <a:endParaRPr kumimoji="1" lang="ja-JP" altLang="en-US"/>
          </a:p>
        </p:txBody>
      </p:sp>
      <p:grpSp>
        <p:nvGrpSpPr>
          <p:cNvPr id="4" name="グループ化 3">
            <a:extLst>
              <a:ext uri="{FF2B5EF4-FFF2-40B4-BE49-F238E27FC236}">
                <a16:creationId xmlns:a16="http://schemas.microsoft.com/office/drawing/2014/main" xmlns="" id="{25B9CA98-C3E6-E94B-A03D-E65F9056A3B3}"/>
              </a:ext>
            </a:extLst>
          </p:cNvPr>
          <p:cNvGrpSpPr/>
          <p:nvPr/>
        </p:nvGrpSpPr>
        <p:grpSpPr>
          <a:xfrm>
            <a:off x="1633841" y="2868401"/>
            <a:ext cx="8924317" cy="2254785"/>
            <a:chOff x="1659494" y="2979310"/>
            <a:chExt cx="8924317" cy="2254785"/>
          </a:xfrm>
        </p:grpSpPr>
        <p:grpSp>
          <p:nvGrpSpPr>
            <p:cNvPr id="9" name="グループ化 8">
              <a:extLst>
                <a:ext uri="{FF2B5EF4-FFF2-40B4-BE49-F238E27FC236}">
                  <a16:creationId xmlns:a16="http://schemas.microsoft.com/office/drawing/2014/main" xmlns="" id="{916AA2CA-3959-3040-91C2-F597DD29FBE6}"/>
                </a:ext>
              </a:extLst>
            </p:cNvPr>
            <p:cNvGrpSpPr/>
            <p:nvPr/>
          </p:nvGrpSpPr>
          <p:grpSpPr>
            <a:xfrm>
              <a:off x="1659494" y="2979310"/>
              <a:ext cx="8924317" cy="2254785"/>
              <a:chOff x="1720783" y="3031318"/>
              <a:chExt cx="8947375" cy="2254785"/>
            </a:xfrm>
          </p:grpSpPr>
          <p:sp>
            <p:nvSpPr>
              <p:cNvPr id="10" name="楕円 3">
                <a:extLst>
                  <a:ext uri="{FF2B5EF4-FFF2-40B4-BE49-F238E27FC236}">
                    <a16:creationId xmlns:a16="http://schemas.microsoft.com/office/drawing/2014/main" xmlns="" id="{58A9581C-7C26-694A-99AA-9BFB05FB0FCE}"/>
                  </a:ext>
                </a:extLst>
              </p:cNvPr>
              <p:cNvSpPr/>
              <p:nvPr/>
            </p:nvSpPr>
            <p:spPr>
              <a:xfrm>
                <a:off x="1739048" y="3073138"/>
                <a:ext cx="1545996" cy="1564850"/>
              </a:xfrm>
              <a:prstGeom prst="ellipse">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a:solidFill>
                      <a:schemeClr val="tx1"/>
                    </a:solidFill>
                  </a:rPr>
                  <a:t>Ｓ</a:t>
                </a:r>
              </a:p>
            </p:txBody>
          </p:sp>
          <p:sp>
            <p:nvSpPr>
              <p:cNvPr id="11" name="楕円 12">
                <a:extLst>
                  <a:ext uri="{FF2B5EF4-FFF2-40B4-BE49-F238E27FC236}">
                    <a16:creationId xmlns:a16="http://schemas.microsoft.com/office/drawing/2014/main" xmlns="" id="{17B3D43A-75C0-BB43-AA72-6617B6DFE4F1}"/>
                  </a:ext>
                </a:extLst>
              </p:cNvPr>
              <p:cNvSpPr/>
              <p:nvPr/>
            </p:nvSpPr>
            <p:spPr>
              <a:xfrm>
                <a:off x="4185892" y="3073138"/>
                <a:ext cx="1545996" cy="1564850"/>
              </a:xfrm>
              <a:prstGeom prst="ellipse">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solidFill>
                      <a:schemeClr val="tx1"/>
                    </a:solidFill>
                  </a:rPr>
                  <a:t>Ｉ</a:t>
                </a:r>
                <a:endParaRPr kumimoji="1" lang="ja-JP" altLang="en-US" sz="4800" dirty="0">
                  <a:solidFill>
                    <a:schemeClr val="tx1"/>
                  </a:solidFill>
                </a:endParaRPr>
              </a:p>
            </p:txBody>
          </p:sp>
          <p:sp>
            <p:nvSpPr>
              <p:cNvPr id="12" name="楕円 13">
                <a:extLst>
                  <a:ext uri="{FF2B5EF4-FFF2-40B4-BE49-F238E27FC236}">
                    <a16:creationId xmlns:a16="http://schemas.microsoft.com/office/drawing/2014/main" xmlns="" id="{3EF27AB2-A21C-874C-9C17-BD4A6BFEC2E8}"/>
                  </a:ext>
                </a:extLst>
              </p:cNvPr>
              <p:cNvSpPr/>
              <p:nvPr/>
            </p:nvSpPr>
            <p:spPr>
              <a:xfrm>
                <a:off x="6546521" y="3073138"/>
                <a:ext cx="1545996" cy="1564850"/>
              </a:xfrm>
              <a:prstGeom prst="ellipse">
                <a:avLst/>
              </a:prstGeom>
              <a:solidFill>
                <a:srgbClr val="FF0000"/>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solidFill>
                      <a:schemeClr val="tx1"/>
                    </a:solidFill>
                  </a:rPr>
                  <a:t>Ｐ</a:t>
                </a:r>
                <a:endParaRPr kumimoji="1" lang="ja-JP" altLang="en-US" sz="4800" dirty="0">
                  <a:solidFill>
                    <a:schemeClr val="tx1"/>
                  </a:solidFill>
                </a:endParaRPr>
              </a:p>
            </p:txBody>
          </p:sp>
          <p:sp>
            <p:nvSpPr>
              <p:cNvPr id="13" name="楕円 14">
                <a:extLst>
                  <a:ext uri="{FF2B5EF4-FFF2-40B4-BE49-F238E27FC236}">
                    <a16:creationId xmlns:a16="http://schemas.microsoft.com/office/drawing/2014/main" xmlns="" id="{8730276C-A5B0-CE4D-8126-499AB60D40B5}"/>
                  </a:ext>
                </a:extLst>
              </p:cNvPr>
              <p:cNvSpPr/>
              <p:nvPr/>
            </p:nvSpPr>
            <p:spPr>
              <a:xfrm>
                <a:off x="8964497" y="3031318"/>
                <a:ext cx="1545996" cy="1564850"/>
              </a:xfrm>
              <a:prstGeom prst="ellipse">
                <a:avLst/>
              </a:prstGeom>
              <a:solidFill>
                <a:srgbClr val="00B0F0"/>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a:solidFill>
                      <a:schemeClr val="tx1"/>
                    </a:solidFill>
                  </a:rPr>
                  <a:t>Ｓ</a:t>
                </a:r>
              </a:p>
            </p:txBody>
          </p:sp>
          <p:sp>
            <p:nvSpPr>
              <p:cNvPr id="14" name="テキスト ボックス 13">
                <a:extLst>
                  <a:ext uri="{FF2B5EF4-FFF2-40B4-BE49-F238E27FC236}">
                    <a16:creationId xmlns:a16="http://schemas.microsoft.com/office/drawing/2014/main" xmlns="" id="{7F91252C-27B5-AA42-AB1F-E39CDDCC38E1}"/>
                  </a:ext>
                </a:extLst>
              </p:cNvPr>
              <p:cNvSpPr txBox="1"/>
              <p:nvPr/>
            </p:nvSpPr>
            <p:spPr>
              <a:xfrm>
                <a:off x="1720783" y="4637988"/>
                <a:ext cx="1593130" cy="646331"/>
              </a:xfrm>
              <a:prstGeom prst="rect">
                <a:avLst/>
              </a:prstGeom>
              <a:noFill/>
            </p:spPr>
            <p:txBody>
              <a:bodyPr wrap="square" rtlCol="0">
                <a:spAutoFit/>
              </a:bodyPr>
              <a:lstStyle/>
              <a:p>
                <a:r>
                  <a:rPr kumimoji="1" lang="en-US" altLang="ja-JP" dirty="0"/>
                  <a:t> sympathize</a:t>
                </a:r>
              </a:p>
              <a:p>
                <a:r>
                  <a:rPr kumimoji="1" lang="ja-JP" altLang="en-US" dirty="0"/>
                  <a:t>　（共感）</a:t>
                </a:r>
              </a:p>
            </p:txBody>
          </p:sp>
          <p:sp>
            <p:nvSpPr>
              <p:cNvPr id="15" name="テキスト ボックス 14">
                <a:extLst>
                  <a:ext uri="{FF2B5EF4-FFF2-40B4-BE49-F238E27FC236}">
                    <a16:creationId xmlns:a16="http://schemas.microsoft.com/office/drawing/2014/main" xmlns="" id="{4A8763A8-8EBD-D841-948F-2EAA60A982E3}"/>
                  </a:ext>
                </a:extLst>
              </p:cNvPr>
              <p:cNvSpPr txBox="1"/>
              <p:nvPr/>
            </p:nvSpPr>
            <p:spPr>
              <a:xfrm>
                <a:off x="4185892" y="4637988"/>
                <a:ext cx="1593130" cy="646331"/>
              </a:xfrm>
              <a:prstGeom prst="rect">
                <a:avLst/>
              </a:prstGeom>
              <a:noFill/>
            </p:spPr>
            <p:txBody>
              <a:bodyPr wrap="square" rtlCol="0">
                <a:spAutoFit/>
              </a:bodyPr>
              <a:lstStyle/>
              <a:p>
                <a:r>
                  <a:rPr kumimoji="1" lang="en-US" altLang="ja-JP" dirty="0"/>
                  <a:t>    </a:t>
                </a:r>
                <a:r>
                  <a:rPr lang="en-US" altLang="ja-JP" dirty="0"/>
                  <a:t>Identify</a:t>
                </a:r>
              </a:p>
              <a:p>
                <a:r>
                  <a:rPr kumimoji="1" lang="ja-JP" altLang="en-US" dirty="0"/>
                  <a:t>　（確認）</a:t>
                </a:r>
              </a:p>
            </p:txBody>
          </p:sp>
          <p:sp>
            <p:nvSpPr>
              <p:cNvPr id="16" name="テキスト ボックス 15">
                <a:extLst>
                  <a:ext uri="{FF2B5EF4-FFF2-40B4-BE49-F238E27FC236}">
                    <a16:creationId xmlns:a16="http://schemas.microsoft.com/office/drawing/2014/main" xmlns="" id="{77CAF5D0-0852-684F-8BEF-D9FC72A43D30}"/>
                  </a:ext>
                </a:extLst>
              </p:cNvPr>
              <p:cNvSpPr txBox="1"/>
              <p:nvPr/>
            </p:nvSpPr>
            <p:spPr>
              <a:xfrm>
                <a:off x="6522955" y="4639772"/>
                <a:ext cx="1593130" cy="646331"/>
              </a:xfrm>
              <a:prstGeom prst="rect">
                <a:avLst/>
              </a:prstGeom>
              <a:noFill/>
            </p:spPr>
            <p:txBody>
              <a:bodyPr wrap="square" rtlCol="0">
                <a:spAutoFit/>
              </a:bodyPr>
              <a:lstStyle/>
              <a:p>
                <a:r>
                  <a:rPr kumimoji="1" lang="en-US" altLang="ja-JP" dirty="0"/>
                  <a:t> participate</a:t>
                </a:r>
              </a:p>
              <a:p>
                <a:r>
                  <a:rPr lang="ja-JP" altLang="en-US" dirty="0"/>
                  <a:t>　（参加）</a:t>
                </a:r>
                <a:endParaRPr kumimoji="1" lang="ja-JP" altLang="en-US" dirty="0"/>
              </a:p>
            </p:txBody>
          </p:sp>
          <p:sp>
            <p:nvSpPr>
              <p:cNvPr id="17" name="テキスト ボックス 16">
                <a:extLst>
                  <a:ext uri="{FF2B5EF4-FFF2-40B4-BE49-F238E27FC236}">
                    <a16:creationId xmlns:a16="http://schemas.microsoft.com/office/drawing/2014/main" xmlns="" id="{C0F033E8-1613-6143-86D1-08253DCE2BA6}"/>
                  </a:ext>
                </a:extLst>
              </p:cNvPr>
              <p:cNvSpPr txBox="1"/>
              <p:nvPr/>
            </p:nvSpPr>
            <p:spPr>
              <a:xfrm>
                <a:off x="8806833" y="4637986"/>
                <a:ext cx="1861325" cy="646331"/>
              </a:xfrm>
              <a:prstGeom prst="rect">
                <a:avLst/>
              </a:prstGeom>
              <a:noFill/>
            </p:spPr>
            <p:txBody>
              <a:bodyPr wrap="square" rtlCol="0">
                <a:spAutoFit/>
              </a:bodyPr>
              <a:lstStyle/>
              <a:p>
                <a:r>
                  <a:rPr kumimoji="1" lang="en-US" altLang="ja-JP" dirty="0"/>
                  <a:t> share &amp; spread</a:t>
                </a:r>
              </a:p>
              <a:p>
                <a:r>
                  <a:rPr lang="ja-JP" altLang="en-US" dirty="0"/>
                  <a:t>（共有・拡散）</a:t>
                </a:r>
                <a:endParaRPr kumimoji="1" lang="ja-JP" altLang="en-US" dirty="0"/>
              </a:p>
            </p:txBody>
          </p:sp>
        </p:grpSp>
        <p:sp>
          <p:nvSpPr>
            <p:cNvPr id="19" name="フローチャート: 抜出し 18">
              <a:extLst>
                <a:ext uri="{FF2B5EF4-FFF2-40B4-BE49-F238E27FC236}">
                  <a16:creationId xmlns:a16="http://schemas.microsoft.com/office/drawing/2014/main" xmlns="" id="{15A6E950-0449-2647-A1D1-203578206CEB}"/>
                </a:ext>
              </a:extLst>
            </p:cNvPr>
            <p:cNvSpPr/>
            <p:nvPr/>
          </p:nvSpPr>
          <p:spPr>
            <a:xfrm rot="5400000">
              <a:off x="3414462" y="3563172"/>
              <a:ext cx="509048" cy="480767"/>
            </a:xfrm>
            <a:prstGeom prst="flowChartExtra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ローチャート: 抜出し 19">
              <a:extLst>
                <a:ext uri="{FF2B5EF4-FFF2-40B4-BE49-F238E27FC236}">
                  <a16:creationId xmlns:a16="http://schemas.microsoft.com/office/drawing/2014/main" xmlns="" id="{36048975-AF16-C14F-9EB9-F5B3E1F4AB65}"/>
                </a:ext>
              </a:extLst>
            </p:cNvPr>
            <p:cNvSpPr/>
            <p:nvPr/>
          </p:nvSpPr>
          <p:spPr>
            <a:xfrm rot="5400000">
              <a:off x="5849811" y="3563173"/>
              <a:ext cx="509048" cy="480767"/>
            </a:xfrm>
            <a:prstGeom prst="flowChartExtra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ローチャート: 抜出し 20">
              <a:extLst>
                <a:ext uri="{FF2B5EF4-FFF2-40B4-BE49-F238E27FC236}">
                  <a16:creationId xmlns:a16="http://schemas.microsoft.com/office/drawing/2014/main" xmlns="" id="{881A18A1-3B48-4042-9BF2-E44785EB1940}"/>
                </a:ext>
              </a:extLst>
            </p:cNvPr>
            <p:cNvSpPr/>
            <p:nvPr/>
          </p:nvSpPr>
          <p:spPr>
            <a:xfrm rot="5400000">
              <a:off x="8195149" y="3565491"/>
              <a:ext cx="509048" cy="480767"/>
            </a:xfrm>
            <a:prstGeom prst="flowChartExtra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テキスト ボックス 5">
            <a:extLst>
              <a:ext uri="{FF2B5EF4-FFF2-40B4-BE49-F238E27FC236}">
                <a16:creationId xmlns:a16="http://schemas.microsoft.com/office/drawing/2014/main" xmlns="" id="{4973510C-7FC2-2149-AFB5-A3E07A724C3F}"/>
              </a:ext>
            </a:extLst>
          </p:cNvPr>
          <p:cNvSpPr txBox="1"/>
          <p:nvPr/>
        </p:nvSpPr>
        <p:spPr>
          <a:xfrm>
            <a:off x="1602456" y="5191383"/>
            <a:ext cx="1800493" cy="923330"/>
          </a:xfrm>
          <a:prstGeom prst="rect">
            <a:avLst/>
          </a:prstGeom>
          <a:noFill/>
        </p:spPr>
        <p:txBody>
          <a:bodyPr wrap="none" rtlCol="0">
            <a:spAutoFit/>
          </a:bodyPr>
          <a:lstStyle/>
          <a:p>
            <a:r>
              <a:rPr kumimoji="1" lang="ja-JP" altLang="en-US"/>
              <a:t>ブランド発情報</a:t>
            </a:r>
            <a:endParaRPr kumimoji="1" lang="en-US" altLang="ja-JP" dirty="0"/>
          </a:p>
          <a:p>
            <a:r>
              <a:rPr lang="ja-JP" altLang="en-US"/>
              <a:t>生活者発情報</a:t>
            </a:r>
            <a:endParaRPr lang="en-US" altLang="ja-JP" dirty="0"/>
          </a:p>
          <a:p>
            <a:r>
              <a:rPr kumimoji="1" lang="ja-JP" altLang="en-US"/>
              <a:t>への共感。</a:t>
            </a:r>
            <a:endParaRPr kumimoji="1" lang="en-US" altLang="ja-JP" dirty="0"/>
          </a:p>
        </p:txBody>
      </p:sp>
      <p:sp>
        <p:nvSpPr>
          <p:cNvPr id="22" name="テキスト ボックス 21">
            <a:extLst>
              <a:ext uri="{FF2B5EF4-FFF2-40B4-BE49-F238E27FC236}">
                <a16:creationId xmlns:a16="http://schemas.microsoft.com/office/drawing/2014/main" xmlns="" id="{7F941C97-5FCB-EE4B-94DB-089303E0A968}"/>
              </a:ext>
            </a:extLst>
          </p:cNvPr>
          <p:cNvSpPr txBox="1"/>
          <p:nvPr/>
        </p:nvSpPr>
        <p:spPr>
          <a:xfrm>
            <a:off x="3732524" y="5205626"/>
            <a:ext cx="2262158" cy="646331"/>
          </a:xfrm>
          <a:prstGeom prst="rect">
            <a:avLst/>
          </a:prstGeom>
          <a:noFill/>
        </p:spPr>
        <p:txBody>
          <a:bodyPr wrap="none" rtlCol="0">
            <a:spAutoFit/>
          </a:bodyPr>
          <a:lstStyle/>
          <a:p>
            <a:r>
              <a:rPr kumimoji="1" lang="ja-JP" altLang="en-US"/>
              <a:t>自分にとって有益な</a:t>
            </a:r>
            <a:endParaRPr kumimoji="1" lang="en-US" altLang="ja-JP" dirty="0"/>
          </a:p>
          <a:p>
            <a:r>
              <a:rPr lang="ja-JP" altLang="en-US"/>
              <a:t>情報かを確認する。</a:t>
            </a:r>
            <a:endParaRPr kumimoji="1" lang="ja-JP" altLang="en-US"/>
          </a:p>
        </p:txBody>
      </p:sp>
      <p:sp>
        <p:nvSpPr>
          <p:cNvPr id="23" name="テキスト ボックス 22">
            <a:extLst>
              <a:ext uri="{FF2B5EF4-FFF2-40B4-BE49-F238E27FC236}">
                <a16:creationId xmlns:a16="http://schemas.microsoft.com/office/drawing/2014/main" xmlns="" id="{5CDFA791-0583-6C41-9BB5-A30BCF4969AB}"/>
              </a:ext>
            </a:extLst>
          </p:cNvPr>
          <p:cNvSpPr txBox="1"/>
          <p:nvPr/>
        </p:nvSpPr>
        <p:spPr>
          <a:xfrm>
            <a:off x="6087070" y="5191383"/>
            <a:ext cx="2262158" cy="923330"/>
          </a:xfrm>
          <a:prstGeom prst="rect">
            <a:avLst/>
          </a:prstGeom>
          <a:noFill/>
        </p:spPr>
        <p:txBody>
          <a:bodyPr wrap="none" rtlCol="0">
            <a:spAutoFit/>
          </a:bodyPr>
          <a:lstStyle/>
          <a:p>
            <a:r>
              <a:rPr kumimoji="1" lang="ja-JP" altLang="en-US"/>
              <a:t>いいねやリツイート</a:t>
            </a:r>
            <a:endParaRPr kumimoji="1" lang="en-US" altLang="ja-JP" dirty="0"/>
          </a:p>
          <a:p>
            <a:r>
              <a:rPr kumimoji="1" lang="ja-JP" altLang="en-US"/>
              <a:t>で企業の販促活動に</a:t>
            </a:r>
            <a:endParaRPr kumimoji="1" lang="en-US" altLang="ja-JP" dirty="0"/>
          </a:p>
          <a:p>
            <a:r>
              <a:rPr kumimoji="1" lang="ja-JP" altLang="en-US"/>
              <a:t>参加。</a:t>
            </a:r>
          </a:p>
        </p:txBody>
      </p:sp>
      <p:sp>
        <p:nvSpPr>
          <p:cNvPr id="24" name="テキスト ボックス 23">
            <a:extLst>
              <a:ext uri="{FF2B5EF4-FFF2-40B4-BE49-F238E27FC236}">
                <a16:creationId xmlns:a16="http://schemas.microsoft.com/office/drawing/2014/main" xmlns="" id="{0ADBDAF9-7DD7-A54F-99C6-0DFF737CDAB5}"/>
              </a:ext>
            </a:extLst>
          </p:cNvPr>
          <p:cNvSpPr txBox="1"/>
          <p:nvPr/>
        </p:nvSpPr>
        <p:spPr>
          <a:xfrm>
            <a:off x="8498814" y="5205626"/>
            <a:ext cx="2262158" cy="646331"/>
          </a:xfrm>
          <a:prstGeom prst="rect">
            <a:avLst/>
          </a:prstGeom>
          <a:noFill/>
        </p:spPr>
        <p:txBody>
          <a:bodyPr wrap="none" rtlCol="0">
            <a:spAutoFit/>
          </a:bodyPr>
          <a:lstStyle/>
          <a:p>
            <a:r>
              <a:rPr kumimoji="1" lang="ja-JP" altLang="en-US"/>
              <a:t>「つながり」の中で</a:t>
            </a:r>
            <a:endParaRPr kumimoji="1" lang="en-US" altLang="ja-JP" dirty="0"/>
          </a:p>
          <a:p>
            <a:r>
              <a:rPr kumimoji="1" lang="ja-JP" altLang="en-US"/>
              <a:t>共有・拡散する。</a:t>
            </a:r>
          </a:p>
        </p:txBody>
      </p:sp>
      <p:sp>
        <p:nvSpPr>
          <p:cNvPr id="25" name="テキスト ボックス 24">
            <a:extLst>
              <a:ext uri="{FF2B5EF4-FFF2-40B4-BE49-F238E27FC236}">
                <a16:creationId xmlns:a16="http://schemas.microsoft.com/office/drawing/2014/main" xmlns="" id="{20218023-D111-5A45-B877-6D6BF447456A}"/>
              </a:ext>
            </a:extLst>
          </p:cNvPr>
          <p:cNvSpPr txBox="1"/>
          <p:nvPr/>
        </p:nvSpPr>
        <p:spPr>
          <a:xfrm>
            <a:off x="838200" y="6343951"/>
            <a:ext cx="4168129" cy="369332"/>
          </a:xfrm>
          <a:prstGeom prst="rect">
            <a:avLst/>
          </a:prstGeom>
          <a:noFill/>
        </p:spPr>
        <p:txBody>
          <a:bodyPr wrap="none" rtlCol="0">
            <a:spAutoFit/>
          </a:bodyPr>
          <a:lstStyle/>
          <a:p>
            <a:r>
              <a:rPr kumimoji="1" lang="ja-JP" altLang="en-US"/>
              <a:t>電通</a:t>
            </a:r>
            <a:r>
              <a:rPr kumimoji="1" lang="en-US" altLang="ja-JP" dirty="0"/>
              <a:t>(2011),</a:t>
            </a:r>
            <a:r>
              <a:rPr kumimoji="1" lang="ja-JP" altLang="en-US"/>
              <a:t>井徳</a:t>
            </a:r>
            <a:r>
              <a:rPr kumimoji="1" lang="en-US" altLang="ja-JP" dirty="0"/>
              <a:t>(2014)</a:t>
            </a:r>
            <a:r>
              <a:rPr kumimoji="1" lang="ja-JP" altLang="en-US"/>
              <a:t>より作成・加筆</a:t>
            </a:r>
          </a:p>
        </p:txBody>
      </p:sp>
      <p:sp>
        <p:nvSpPr>
          <p:cNvPr id="29" name="テキスト ボックス 28">
            <a:extLst>
              <a:ext uri="{FF2B5EF4-FFF2-40B4-BE49-F238E27FC236}">
                <a16:creationId xmlns:a16="http://schemas.microsoft.com/office/drawing/2014/main" xmlns="" id="{5E98D354-93AC-CD43-AC01-C3059A8F2499}"/>
              </a:ext>
            </a:extLst>
          </p:cNvPr>
          <p:cNvSpPr txBox="1"/>
          <p:nvPr/>
        </p:nvSpPr>
        <p:spPr>
          <a:xfrm>
            <a:off x="8495183" y="2470408"/>
            <a:ext cx="2492991" cy="400110"/>
          </a:xfrm>
          <a:prstGeom prst="rect">
            <a:avLst/>
          </a:prstGeom>
          <a:noFill/>
        </p:spPr>
        <p:txBody>
          <a:bodyPr wrap="none" rtlCol="0">
            <a:spAutoFit/>
          </a:bodyPr>
          <a:lstStyle/>
          <a:p>
            <a:pPr algn="ctr"/>
            <a:r>
              <a:rPr kumimoji="1" lang="en-US" altLang="ja-JP" sz="2000" dirty="0">
                <a:solidFill>
                  <a:srgbClr val="00B0F0"/>
                </a:solidFill>
              </a:rPr>
              <a:t>SNS</a:t>
            </a:r>
            <a:r>
              <a:rPr lang="ja-JP" altLang="en-US" sz="2000">
                <a:solidFill>
                  <a:srgbClr val="00B0F0"/>
                </a:solidFill>
              </a:rPr>
              <a:t>で話題になった</a:t>
            </a:r>
            <a:endParaRPr kumimoji="1" lang="ja-JP" altLang="en-US" sz="2000">
              <a:solidFill>
                <a:srgbClr val="00B0F0"/>
              </a:solidFill>
            </a:endParaRPr>
          </a:p>
        </p:txBody>
      </p:sp>
      <p:sp>
        <p:nvSpPr>
          <p:cNvPr id="30" name="テキスト ボックス 29">
            <a:extLst>
              <a:ext uri="{FF2B5EF4-FFF2-40B4-BE49-F238E27FC236}">
                <a16:creationId xmlns:a16="http://schemas.microsoft.com/office/drawing/2014/main" xmlns="" id="{ECD94E5C-C213-CE46-B6C0-6FFD837ECAA2}"/>
              </a:ext>
            </a:extLst>
          </p:cNvPr>
          <p:cNvSpPr txBox="1"/>
          <p:nvPr/>
        </p:nvSpPr>
        <p:spPr>
          <a:xfrm>
            <a:off x="6356374" y="2460240"/>
            <a:ext cx="1723549" cy="400110"/>
          </a:xfrm>
          <a:prstGeom prst="rect">
            <a:avLst/>
          </a:prstGeom>
          <a:noFill/>
        </p:spPr>
        <p:txBody>
          <a:bodyPr wrap="none" rtlCol="0">
            <a:spAutoFit/>
          </a:bodyPr>
          <a:lstStyle/>
          <a:p>
            <a:r>
              <a:rPr kumimoji="1" lang="ja-JP" altLang="en-US" sz="2000">
                <a:solidFill>
                  <a:srgbClr val="FF0000"/>
                </a:solidFill>
              </a:rPr>
              <a:t>前段階に着目</a:t>
            </a:r>
          </a:p>
        </p:txBody>
      </p:sp>
      <p:sp>
        <p:nvSpPr>
          <p:cNvPr id="32" name="下矢印 31">
            <a:extLst>
              <a:ext uri="{FF2B5EF4-FFF2-40B4-BE49-F238E27FC236}">
                <a16:creationId xmlns:a16="http://schemas.microsoft.com/office/drawing/2014/main" xmlns="" id="{1C6989D1-4AE1-834D-BE74-6EDCA9F64FB1}"/>
              </a:ext>
            </a:extLst>
          </p:cNvPr>
          <p:cNvSpPr/>
          <p:nvPr/>
        </p:nvSpPr>
        <p:spPr>
          <a:xfrm rot="5400000">
            <a:off x="8070164" y="2435331"/>
            <a:ext cx="387300" cy="462738"/>
          </a:xfrm>
          <a:prstGeom prst="downArrow">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382749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en-US" altLang="ja-JP" dirty="0"/>
              <a:t>SIPS</a:t>
            </a:r>
            <a:r>
              <a:rPr lang="ja-JP" altLang="en-US"/>
              <a:t>モデルにおける</a:t>
            </a:r>
            <a:r>
              <a:rPr lang="en-US" altLang="ja-JP" dirty="0"/>
              <a:t>P(</a:t>
            </a:r>
            <a:r>
              <a:rPr lang="ja-JP" altLang="en-US"/>
              <a:t>参加</a:t>
            </a:r>
            <a:r>
              <a:rPr lang="en-US" altLang="ja-JP" dirty="0"/>
              <a:t>)</a:t>
            </a:r>
          </a:p>
          <a:p>
            <a:pPr marL="0" indent="0">
              <a:buNone/>
            </a:pPr>
            <a:endParaRPr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33</a:t>
            </a:fld>
            <a:endParaRPr kumimoji="1" lang="ja-JP" altLang="en-US"/>
          </a:p>
        </p:txBody>
      </p:sp>
      <p:graphicFrame>
        <p:nvGraphicFramePr>
          <p:cNvPr id="6" name="図表 5">
            <a:extLst>
              <a:ext uri="{FF2B5EF4-FFF2-40B4-BE49-F238E27FC236}">
                <a16:creationId xmlns:a16="http://schemas.microsoft.com/office/drawing/2014/main" xmlns="" id="{7CC7706B-7567-2F49-9242-A4BE4F59F8D3}"/>
              </a:ext>
            </a:extLst>
          </p:cNvPr>
          <p:cNvGraphicFramePr/>
          <p:nvPr>
            <p:extLst>
              <p:ext uri="{D42A27DB-BD31-4B8C-83A1-F6EECF244321}">
                <p14:modId xmlns:p14="http://schemas.microsoft.com/office/powerpoint/2010/main" val="474095055"/>
              </p:ext>
            </p:extLst>
          </p:nvPr>
        </p:nvGraphicFramePr>
        <p:xfrm>
          <a:off x="1431515" y="2543429"/>
          <a:ext cx="5579156" cy="3537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左中かっこ 9">
            <a:extLst>
              <a:ext uri="{FF2B5EF4-FFF2-40B4-BE49-F238E27FC236}">
                <a16:creationId xmlns:a16="http://schemas.microsoft.com/office/drawing/2014/main" xmlns="" id="{DAAD8D01-C8E9-C944-9C5C-F5083D3E1788}"/>
              </a:ext>
            </a:extLst>
          </p:cNvPr>
          <p:cNvSpPr/>
          <p:nvPr/>
        </p:nvSpPr>
        <p:spPr>
          <a:xfrm>
            <a:off x="1748569" y="2493558"/>
            <a:ext cx="293914" cy="2662442"/>
          </a:xfrm>
          <a:prstGeom prst="leftBrac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xmlns="" id="{6C6EEEC2-D3F5-EB47-8D8E-F2F153180BEE}"/>
              </a:ext>
            </a:extLst>
          </p:cNvPr>
          <p:cNvSpPr txBox="1"/>
          <p:nvPr/>
        </p:nvSpPr>
        <p:spPr>
          <a:xfrm>
            <a:off x="6520542" y="2543429"/>
            <a:ext cx="4833257" cy="923330"/>
          </a:xfrm>
          <a:prstGeom prst="rect">
            <a:avLst/>
          </a:prstGeom>
          <a:noFill/>
        </p:spPr>
        <p:txBody>
          <a:bodyPr wrap="square" rtlCol="0">
            <a:spAutoFit/>
          </a:bodyPr>
          <a:lstStyle/>
          <a:p>
            <a:r>
              <a:rPr kumimoji="1" lang="ja-JP" altLang="en-US"/>
              <a:t>今回はもともとブランドのファン</a:t>
            </a:r>
            <a:r>
              <a:rPr lang="ja-JP" altLang="en-US"/>
              <a:t>ではなく、</a:t>
            </a:r>
            <a:endParaRPr lang="en-US" altLang="ja-JP" dirty="0"/>
          </a:p>
          <a:p>
            <a:r>
              <a:rPr lang="ja-JP" altLang="en-US"/>
              <a:t>ユーモア広告に惹かれた</a:t>
            </a:r>
            <a:r>
              <a:rPr kumimoji="1" lang="ja-JP" altLang="en-US"/>
              <a:t>ケースに</a:t>
            </a:r>
            <a:endParaRPr kumimoji="1" lang="en-US" altLang="ja-JP" dirty="0"/>
          </a:p>
          <a:p>
            <a:r>
              <a:rPr kumimoji="1" lang="ja-JP" altLang="en-US"/>
              <a:t>焦点を当てたい。</a:t>
            </a:r>
            <a:endParaRPr kumimoji="1" lang="en-US" altLang="ja-JP" dirty="0"/>
          </a:p>
        </p:txBody>
      </p:sp>
      <p:sp>
        <p:nvSpPr>
          <p:cNvPr id="20" name="テキスト ボックス 19">
            <a:extLst>
              <a:ext uri="{FF2B5EF4-FFF2-40B4-BE49-F238E27FC236}">
                <a16:creationId xmlns:a16="http://schemas.microsoft.com/office/drawing/2014/main" xmlns="" id="{C4AF6BC4-2BDF-7243-B6FF-C7C2ADF756CF}"/>
              </a:ext>
            </a:extLst>
          </p:cNvPr>
          <p:cNvSpPr txBox="1"/>
          <p:nvPr/>
        </p:nvSpPr>
        <p:spPr>
          <a:xfrm>
            <a:off x="796834" y="6356350"/>
            <a:ext cx="2262158" cy="369332"/>
          </a:xfrm>
          <a:prstGeom prst="rect">
            <a:avLst/>
          </a:prstGeom>
          <a:noFill/>
        </p:spPr>
        <p:txBody>
          <a:bodyPr wrap="none" rtlCol="0">
            <a:spAutoFit/>
          </a:bodyPr>
          <a:lstStyle/>
          <a:p>
            <a:r>
              <a:rPr kumimoji="1" lang="ja-JP" altLang="en-US"/>
              <a:t>電通</a:t>
            </a:r>
            <a:r>
              <a:rPr kumimoji="1" lang="en-US" altLang="ja-JP" dirty="0"/>
              <a:t>(2011)</a:t>
            </a:r>
            <a:r>
              <a:rPr kumimoji="1" lang="ja-JP" altLang="en-US"/>
              <a:t>より作成</a:t>
            </a:r>
          </a:p>
        </p:txBody>
      </p:sp>
      <p:sp>
        <p:nvSpPr>
          <p:cNvPr id="22" name="テキスト ボックス 21">
            <a:extLst>
              <a:ext uri="{FF2B5EF4-FFF2-40B4-BE49-F238E27FC236}">
                <a16:creationId xmlns:a16="http://schemas.microsoft.com/office/drawing/2014/main" xmlns="" id="{E246CD3D-C198-8D44-9EDD-F27E10760756}"/>
              </a:ext>
            </a:extLst>
          </p:cNvPr>
          <p:cNvSpPr txBox="1"/>
          <p:nvPr/>
        </p:nvSpPr>
        <p:spPr>
          <a:xfrm>
            <a:off x="1060834" y="3640113"/>
            <a:ext cx="646331" cy="369332"/>
          </a:xfrm>
          <a:prstGeom prst="rect">
            <a:avLst/>
          </a:prstGeom>
          <a:noFill/>
        </p:spPr>
        <p:txBody>
          <a:bodyPr wrap="none" rtlCol="0">
            <a:spAutoFit/>
          </a:bodyPr>
          <a:lstStyle/>
          <a:p>
            <a:r>
              <a:rPr kumimoji="1" lang="ja-JP" altLang="en-US"/>
              <a:t>購買</a:t>
            </a:r>
          </a:p>
        </p:txBody>
      </p:sp>
      <p:sp>
        <p:nvSpPr>
          <p:cNvPr id="24" name="ストライプ矢印 23">
            <a:extLst>
              <a:ext uri="{FF2B5EF4-FFF2-40B4-BE49-F238E27FC236}">
                <a16:creationId xmlns:a16="http://schemas.microsoft.com/office/drawing/2014/main" xmlns="" id="{45117D90-3658-4740-93C7-E997B4D92617}"/>
              </a:ext>
            </a:extLst>
          </p:cNvPr>
          <p:cNvSpPr/>
          <p:nvPr/>
        </p:nvSpPr>
        <p:spPr>
          <a:xfrm rot="5400000">
            <a:off x="8504291" y="3352167"/>
            <a:ext cx="669813" cy="1012868"/>
          </a:xfrm>
          <a:prstGeom prst="stripedRightArrow">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xmlns="" id="{AA1971E5-BDF8-F94D-BA78-A43E57745450}"/>
              </a:ext>
            </a:extLst>
          </p:cNvPr>
          <p:cNvSpPr txBox="1"/>
          <p:nvPr/>
        </p:nvSpPr>
        <p:spPr>
          <a:xfrm>
            <a:off x="6520542" y="4324417"/>
            <a:ext cx="4637315" cy="923330"/>
          </a:xfrm>
          <a:prstGeom prst="rect">
            <a:avLst/>
          </a:prstGeom>
          <a:noFill/>
        </p:spPr>
        <p:txBody>
          <a:bodyPr wrap="square" rtlCol="0">
            <a:spAutoFit/>
          </a:bodyPr>
          <a:lstStyle/>
          <a:p>
            <a:r>
              <a:rPr lang="ja-JP" altLang="en-US"/>
              <a:t>もともと企業や商品のファンではないが</a:t>
            </a:r>
            <a:endParaRPr lang="en-US" altLang="ja-JP" dirty="0"/>
          </a:p>
          <a:p>
            <a:r>
              <a:rPr lang="ja-JP" altLang="en-US"/>
              <a:t>気軽に</a:t>
            </a:r>
            <a:r>
              <a:rPr lang="en-US" altLang="ja-JP" dirty="0">
                <a:solidFill>
                  <a:srgbClr val="FF0000"/>
                </a:solidFill>
              </a:rPr>
              <a:t>SNS</a:t>
            </a:r>
            <a:r>
              <a:rPr lang="ja-JP" altLang="en-US">
                <a:solidFill>
                  <a:srgbClr val="FF0000"/>
                </a:solidFill>
              </a:rPr>
              <a:t>でいいねやリツイートをする</a:t>
            </a:r>
            <a:endParaRPr lang="en-US" altLang="ja-JP" dirty="0">
              <a:solidFill>
                <a:srgbClr val="FF0000"/>
              </a:solidFill>
            </a:endParaRPr>
          </a:p>
          <a:p>
            <a:r>
              <a:rPr lang="ja-JP" altLang="en-US">
                <a:solidFill>
                  <a:srgbClr val="FF0000"/>
                </a:solidFill>
              </a:rPr>
              <a:t>「ゆるい参加」</a:t>
            </a:r>
            <a:r>
              <a:rPr kumimoji="1" lang="ja-JP" altLang="en-US"/>
              <a:t>に注目する。</a:t>
            </a:r>
          </a:p>
        </p:txBody>
      </p:sp>
    </p:spTree>
    <p:extLst>
      <p:ext uri="{BB962C8B-B14F-4D97-AF65-F5344CB8AC3E}">
        <p14:creationId xmlns:p14="http://schemas.microsoft.com/office/powerpoint/2010/main" val="13705441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normAutofit/>
          </a:bodyPr>
          <a:lstStyle/>
          <a:p>
            <a:r>
              <a:rPr lang="en-US" altLang="ja-JP" dirty="0"/>
              <a:t>SNS</a:t>
            </a:r>
            <a:r>
              <a:rPr lang="ja-JP" altLang="en-US"/>
              <a:t>でいいねやリツイートをする心理</a:t>
            </a:r>
            <a:endParaRPr lang="en-US" altLang="ja-JP" dirty="0"/>
          </a:p>
          <a:p>
            <a:pPr marL="0" indent="0">
              <a:buNone/>
            </a:pPr>
            <a:r>
              <a:rPr lang="ja-JP" altLang="en-US" sz="2400"/>
              <a:t>　</a:t>
            </a:r>
            <a:endParaRPr lang="en-US" altLang="ja-JP" sz="2400" dirty="0"/>
          </a:p>
          <a:p>
            <a:pPr marL="0" indent="0">
              <a:buNone/>
            </a:pPr>
            <a:r>
              <a:rPr lang="ja-JP" altLang="en-US" sz="2400"/>
              <a:t>　いいね！ボタンを押すという形で</a:t>
            </a:r>
            <a:r>
              <a:rPr lang="ja-JP" altLang="en-US" sz="2400">
                <a:solidFill>
                  <a:srgbClr val="FF0000"/>
                </a:solidFill>
              </a:rPr>
              <a:t>共感していることを態度表明。</a:t>
            </a:r>
            <a:endParaRPr lang="en-US" altLang="ja-JP" sz="2400" dirty="0">
              <a:solidFill>
                <a:srgbClr val="FF0000"/>
              </a:solidFill>
            </a:endParaRPr>
          </a:p>
          <a:p>
            <a:pPr marL="0" indent="0">
              <a:buNone/>
            </a:pPr>
            <a:endParaRPr lang="en-US" altLang="ja-JP" sz="2400" dirty="0">
              <a:solidFill>
                <a:srgbClr val="FF0000"/>
              </a:solidFill>
            </a:endParaRPr>
          </a:p>
          <a:p>
            <a:pPr marL="0" indent="0">
              <a:buNone/>
            </a:pPr>
            <a:endParaRPr lang="en-US" altLang="ja-JP" sz="2400" dirty="0"/>
          </a:p>
          <a:p>
            <a:pPr marL="0" indent="0">
              <a:buNone/>
            </a:pPr>
            <a:endParaRPr lang="en-US" altLang="ja-JP" sz="2400" dirty="0"/>
          </a:p>
          <a:p>
            <a:pPr marL="0" indent="0">
              <a:buNone/>
            </a:pPr>
            <a:r>
              <a:rPr lang="ja-JP" altLang="en-US" sz="2400"/>
              <a:t>　情報の拡散をする基準では、若年層ほど「</a:t>
            </a:r>
            <a:r>
              <a:rPr lang="ja-JP" altLang="en-US" sz="2400">
                <a:solidFill>
                  <a:srgbClr val="FF0000"/>
                </a:solidFill>
              </a:rPr>
              <a:t>内容に共感したかどうか</a:t>
            </a:r>
            <a:r>
              <a:rPr lang="ja-JP" altLang="en-US" sz="2400"/>
              <a:t>」や　</a:t>
            </a:r>
            <a:endParaRPr lang="en-US" altLang="ja-JP" sz="2400" dirty="0"/>
          </a:p>
          <a:p>
            <a:pPr marL="0" indent="0">
              <a:buNone/>
            </a:pPr>
            <a:r>
              <a:rPr lang="ja-JP" altLang="en-US" sz="2400"/>
              <a:t>　「</a:t>
            </a:r>
            <a:r>
              <a:rPr lang="ja-JP" altLang="en-US" sz="2400">
                <a:solidFill>
                  <a:srgbClr val="00B0F0"/>
                </a:solidFill>
              </a:rPr>
              <a:t>内容が面白いかどうか</a:t>
            </a:r>
            <a:r>
              <a:rPr lang="ja-JP" altLang="en-US" sz="2400"/>
              <a:t>」が重視されている </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34</a:t>
            </a:fld>
            <a:endParaRPr kumimoji="1" lang="ja-JP" altLang="en-US"/>
          </a:p>
        </p:txBody>
      </p:sp>
      <p:sp>
        <p:nvSpPr>
          <p:cNvPr id="4" name="テキスト ボックス 3">
            <a:extLst>
              <a:ext uri="{FF2B5EF4-FFF2-40B4-BE49-F238E27FC236}">
                <a16:creationId xmlns:a16="http://schemas.microsoft.com/office/drawing/2014/main" xmlns="" id="{EDAE1600-D9F9-9442-8DFA-AA95ACEDA0B8}"/>
              </a:ext>
            </a:extLst>
          </p:cNvPr>
          <p:cNvSpPr txBox="1"/>
          <p:nvPr/>
        </p:nvSpPr>
        <p:spPr>
          <a:xfrm>
            <a:off x="8339833" y="5466166"/>
            <a:ext cx="3013967" cy="369332"/>
          </a:xfrm>
          <a:prstGeom prst="rect">
            <a:avLst/>
          </a:prstGeom>
          <a:noFill/>
        </p:spPr>
        <p:txBody>
          <a:bodyPr wrap="none" rtlCol="0">
            <a:spAutoFit/>
          </a:bodyPr>
          <a:lstStyle/>
          <a:p>
            <a:r>
              <a:rPr kumimoji="1" lang="ja-JP" altLang="en-US"/>
              <a:t>杉浦晶子</a:t>
            </a:r>
            <a:r>
              <a:rPr kumimoji="1" lang="en-US" altLang="ja-JP" dirty="0"/>
              <a:t>,</a:t>
            </a:r>
            <a:r>
              <a:rPr kumimoji="1" lang="ja-JP" altLang="en-US"/>
              <a:t>杉浦伸</a:t>
            </a:r>
            <a:r>
              <a:rPr kumimoji="1" lang="en-US" altLang="ja-JP" dirty="0"/>
              <a:t>(2016)</a:t>
            </a:r>
            <a:r>
              <a:rPr kumimoji="1" lang="ja-JP" altLang="en-US"/>
              <a:t>より</a:t>
            </a:r>
          </a:p>
        </p:txBody>
      </p:sp>
      <p:sp>
        <p:nvSpPr>
          <p:cNvPr id="6" name="テキスト ボックス 5">
            <a:extLst>
              <a:ext uri="{FF2B5EF4-FFF2-40B4-BE49-F238E27FC236}">
                <a16:creationId xmlns:a16="http://schemas.microsoft.com/office/drawing/2014/main" xmlns="" id="{5D04D774-B83D-A14F-A01F-D515F89FFCE4}"/>
              </a:ext>
            </a:extLst>
          </p:cNvPr>
          <p:cNvSpPr txBox="1"/>
          <p:nvPr/>
        </p:nvSpPr>
        <p:spPr>
          <a:xfrm>
            <a:off x="9553307" y="3233655"/>
            <a:ext cx="1800493" cy="369332"/>
          </a:xfrm>
          <a:prstGeom prst="rect">
            <a:avLst/>
          </a:prstGeom>
          <a:noFill/>
        </p:spPr>
        <p:txBody>
          <a:bodyPr wrap="none" rtlCol="0">
            <a:spAutoFit/>
          </a:bodyPr>
          <a:lstStyle/>
          <a:p>
            <a:r>
              <a:rPr kumimoji="1" lang="ja-JP" altLang="en-US"/>
              <a:t>竹内</a:t>
            </a:r>
            <a:r>
              <a:rPr kumimoji="1" lang="en-US" altLang="ja-JP" dirty="0"/>
              <a:t>(2016)</a:t>
            </a:r>
            <a:r>
              <a:rPr kumimoji="1" lang="ja-JP" altLang="en-US"/>
              <a:t>より</a:t>
            </a:r>
          </a:p>
        </p:txBody>
      </p:sp>
      <p:sp>
        <p:nvSpPr>
          <p:cNvPr id="9" name="テキスト ボックス 8">
            <a:extLst>
              <a:ext uri="{FF2B5EF4-FFF2-40B4-BE49-F238E27FC236}">
                <a16:creationId xmlns:a16="http://schemas.microsoft.com/office/drawing/2014/main" xmlns="" id="{1DA6257D-CA8C-6D45-81B7-A4002EE14018}"/>
              </a:ext>
            </a:extLst>
          </p:cNvPr>
          <p:cNvSpPr txBox="1"/>
          <p:nvPr/>
        </p:nvSpPr>
        <p:spPr>
          <a:xfrm>
            <a:off x="1926772" y="5466166"/>
            <a:ext cx="2262158" cy="646331"/>
          </a:xfrm>
          <a:prstGeom prst="rect">
            <a:avLst/>
          </a:prstGeom>
          <a:noFill/>
        </p:spPr>
        <p:txBody>
          <a:bodyPr wrap="none" rtlCol="0">
            <a:spAutoFit/>
          </a:bodyPr>
          <a:lstStyle/>
          <a:p>
            <a:pPr algn="ctr"/>
            <a:r>
              <a:rPr kumimoji="1" lang="ja-JP" altLang="en-US">
                <a:solidFill>
                  <a:srgbClr val="00B0F0"/>
                </a:solidFill>
              </a:rPr>
              <a:t>↓</a:t>
            </a:r>
            <a:endParaRPr kumimoji="1" lang="en-US" altLang="ja-JP" dirty="0">
              <a:solidFill>
                <a:srgbClr val="00B0F0"/>
              </a:solidFill>
            </a:endParaRPr>
          </a:p>
          <a:p>
            <a:r>
              <a:rPr kumimoji="1" lang="ja-JP" altLang="en-US">
                <a:solidFill>
                  <a:srgbClr val="00B0F0"/>
                </a:solidFill>
              </a:rPr>
              <a:t>ユーモア元々の特徴</a:t>
            </a:r>
          </a:p>
        </p:txBody>
      </p:sp>
      <p:sp>
        <p:nvSpPr>
          <p:cNvPr id="10" name="テキスト ボックス 9">
            <a:extLst>
              <a:ext uri="{FF2B5EF4-FFF2-40B4-BE49-F238E27FC236}">
                <a16:creationId xmlns:a16="http://schemas.microsoft.com/office/drawing/2014/main" xmlns="" id="{25CCABC4-F05C-8648-8184-F9FE9807A1B0}"/>
              </a:ext>
            </a:extLst>
          </p:cNvPr>
          <p:cNvSpPr txBox="1"/>
          <p:nvPr/>
        </p:nvSpPr>
        <p:spPr>
          <a:xfrm>
            <a:off x="7282543" y="4029302"/>
            <a:ext cx="2954655" cy="646331"/>
          </a:xfrm>
          <a:prstGeom prst="rect">
            <a:avLst/>
          </a:prstGeom>
          <a:noFill/>
        </p:spPr>
        <p:txBody>
          <a:bodyPr wrap="none" rtlCol="0">
            <a:spAutoFit/>
          </a:bodyPr>
          <a:lstStyle/>
          <a:p>
            <a:r>
              <a:rPr kumimoji="1" lang="ja-JP" altLang="en-US">
                <a:solidFill>
                  <a:srgbClr val="FF0000"/>
                </a:solidFill>
              </a:rPr>
              <a:t>拡散する過程で加わる効果</a:t>
            </a:r>
            <a:endParaRPr kumimoji="1" lang="en-US" altLang="ja-JP" dirty="0">
              <a:solidFill>
                <a:srgbClr val="FF0000"/>
              </a:solidFill>
            </a:endParaRPr>
          </a:p>
          <a:p>
            <a:pPr algn="ctr"/>
            <a:r>
              <a:rPr lang="ja-JP" altLang="en-US">
                <a:solidFill>
                  <a:srgbClr val="FF0000"/>
                </a:solidFill>
              </a:rPr>
              <a:t>↑</a:t>
            </a:r>
            <a:endParaRPr kumimoji="1" lang="ja-JP" altLang="en-US">
              <a:solidFill>
                <a:srgbClr val="FF0000"/>
              </a:solidFill>
            </a:endParaRPr>
          </a:p>
        </p:txBody>
      </p:sp>
    </p:spTree>
    <p:extLst>
      <p:ext uri="{BB962C8B-B14F-4D97-AF65-F5344CB8AC3E}">
        <p14:creationId xmlns:p14="http://schemas.microsoft.com/office/powerpoint/2010/main" val="22541358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ja-JP" altLang="en-US"/>
              <a:t>まとめると</a:t>
            </a:r>
            <a:r>
              <a:rPr lang="en-US" altLang="ja-JP" dirty="0"/>
              <a:t>……</a:t>
            </a:r>
            <a:r>
              <a:rPr lang="ja-JP" altLang="en-US" sz="2400"/>
              <a:t>　</a:t>
            </a:r>
            <a:endParaRPr lang="en-US" altLang="ja-JP" sz="2400"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35</a:t>
            </a:fld>
            <a:endParaRPr kumimoji="1" lang="ja-JP" altLang="en-US"/>
          </a:p>
        </p:txBody>
      </p:sp>
      <p:sp>
        <p:nvSpPr>
          <p:cNvPr id="4" name="テキスト ボックス 3">
            <a:extLst>
              <a:ext uri="{FF2B5EF4-FFF2-40B4-BE49-F238E27FC236}">
                <a16:creationId xmlns:a16="http://schemas.microsoft.com/office/drawing/2014/main" xmlns="" id="{A40C9321-C0E4-8B4D-A5E3-A13BCB39FFE6}"/>
              </a:ext>
            </a:extLst>
          </p:cNvPr>
          <p:cNvSpPr txBox="1"/>
          <p:nvPr/>
        </p:nvSpPr>
        <p:spPr>
          <a:xfrm>
            <a:off x="796834" y="2526662"/>
            <a:ext cx="10556966" cy="461665"/>
          </a:xfrm>
          <a:prstGeom prst="rect">
            <a:avLst/>
          </a:prstGeom>
          <a:noFill/>
        </p:spPr>
        <p:txBody>
          <a:bodyPr wrap="square" rtlCol="0">
            <a:spAutoFit/>
          </a:bodyPr>
          <a:lstStyle/>
          <a:p>
            <a:pPr algn="ctr"/>
            <a:r>
              <a:rPr lang="en-US" altLang="ja-JP" sz="2400" dirty="0"/>
              <a:t>SNS</a:t>
            </a:r>
            <a:r>
              <a:rPr lang="ja-JP" altLang="en-US" sz="2400"/>
              <a:t>で話題＝拡散される＝過程で共感の表明がなされている</a:t>
            </a:r>
            <a:endParaRPr lang="en-US" altLang="ja-JP" sz="2400" dirty="0"/>
          </a:p>
        </p:txBody>
      </p:sp>
      <p:sp>
        <p:nvSpPr>
          <p:cNvPr id="9" name="ストライプ矢印 8">
            <a:extLst>
              <a:ext uri="{FF2B5EF4-FFF2-40B4-BE49-F238E27FC236}">
                <a16:creationId xmlns:a16="http://schemas.microsoft.com/office/drawing/2014/main" xmlns="" id="{44C041AC-EBA5-4A4C-951A-EC60D4FB2FC9}"/>
              </a:ext>
            </a:extLst>
          </p:cNvPr>
          <p:cNvSpPr/>
          <p:nvPr/>
        </p:nvSpPr>
        <p:spPr>
          <a:xfrm rot="5400000">
            <a:off x="5740410" y="2881370"/>
            <a:ext cx="669813" cy="1012868"/>
          </a:xfrm>
          <a:prstGeom prst="stripedRightArrow">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xmlns="" id="{81A18021-47FA-2744-83C3-38CD9E124573}"/>
              </a:ext>
            </a:extLst>
          </p:cNvPr>
          <p:cNvSpPr txBox="1"/>
          <p:nvPr/>
        </p:nvSpPr>
        <p:spPr>
          <a:xfrm>
            <a:off x="796834" y="3787281"/>
            <a:ext cx="10556966" cy="461665"/>
          </a:xfrm>
          <a:prstGeom prst="rect">
            <a:avLst/>
          </a:prstGeom>
          <a:noFill/>
        </p:spPr>
        <p:txBody>
          <a:bodyPr wrap="square" rtlCol="0">
            <a:spAutoFit/>
          </a:bodyPr>
          <a:lstStyle/>
          <a:p>
            <a:pPr algn="ctr"/>
            <a:r>
              <a:rPr lang="en-US" altLang="ja-JP" sz="2400" dirty="0"/>
              <a:t>SNS</a:t>
            </a:r>
            <a:r>
              <a:rPr lang="ja-JP" altLang="en-US" sz="2400"/>
              <a:t>で最も話題化に成功したのはユーモア表現を含む</a:t>
            </a:r>
            <a:r>
              <a:rPr lang="en-US" altLang="ja-JP" sz="2400" dirty="0"/>
              <a:t>CM</a:t>
            </a:r>
            <a:r>
              <a:rPr lang="ja-JP" altLang="en-US" sz="2400"/>
              <a:t>グループ</a:t>
            </a:r>
            <a:endParaRPr kumimoji="1" lang="ja-JP" altLang="en-US" sz="2400"/>
          </a:p>
        </p:txBody>
      </p:sp>
      <p:sp>
        <p:nvSpPr>
          <p:cNvPr id="11" name="ストライプ矢印 10">
            <a:extLst>
              <a:ext uri="{FF2B5EF4-FFF2-40B4-BE49-F238E27FC236}">
                <a16:creationId xmlns:a16="http://schemas.microsoft.com/office/drawing/2014/main" xmlns="" id="{F7093457-56A3-F04A-8DD9-C08A35835551}"/>
              </a:ext>
            </a:extLst>
          </p:cNvPr>
          <p:cNvSpPr/>
          <p:nvPr/>
        </p:nvSpPr>
        <p:spPr>
          <a:xfrm rot="5400000">
            <a:off x="5740410" y="4163132"/>
            <a:ext cx="669813" cy="1012868"/>
          </a:xfrm>
          <a:prstGeom prst="stripedRightArrow">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a:extLst>
              <a:ext uri="{FF2B5EF4-FFF2-40B4-BE49-F238E27FC236}">
                <a16:creationId xmlns:a16="http://schemas.microsoft.com/office/drawing/2014/main" xmlns="" id="{67F714C0-0B37-C14B-AFD4-D6EAEA4AD4CB}"/>
              </a:ext>
            </a:extLst>
          </p:cNvPr>
          <p:cNvSpPr/>
          <p:nvPr/>
        </p:nvSpPr>
        <p:spPr>
          <a:xfrm>
            <a:off x="817517" y="5177790"/>
            <a:ext cx="10556966" cy="949301"/>
          </a:xfrm>
          <a:prstGeom prst="roundRect">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a:solidFill>
                  <a:schemeClr val="tx1"/>
                </a:solidFill>
              </a:rPr>
              <a:t>仮説①</a:t>
            </a:r>
            <a:endParaRPr lang="en-US" altLang="ja-JP" sz="2400" dirty="0">
              <a:solidFill>
                <a:schemeClr val="tx1"/>
              </a:solidFill>
            </a:endParaRPr>
          </a:p>
          <a:p>
            <a:pPr algn="ctr"/>
            <a:r>
              <a:rPr lang="ja-JP" altLang="en-US" sz="2400">
                <a:solidFill>
                  <a:schemeClr val="tx1"/>
                </a:solidFill>
              </a:rPr>
              <a:t>ユーモア広告は非ユーモア広告に比べて</a:t>
            </a:r>
            <a:r>
              <a:rPr lang="ja-JP" altLang="en-US" sz="2400">
                <a:solidFill>
                  <a:srgbClr val="FF0000"/>
                </a:solidFill>
              </a:rPr>
              <a:t>共感されやすい</a:t>
            </a:r>
            <a:r>
              <a:rPr lang="ja-JP" altLang="en-US" sz="2400">
                <a:solidFill>
                  <a:schemeClr val="tx1"/>
                </a:solidFill>
              </a:rPr>
              <a:t>のではないか。</a:t>
            </a:r>
          </a:p>
        </p:txBody>
      </p:sp>
    </p:spTree>
    <p:extLst>
      <p:ext uri="{BB962C8B-B14F-4D97-AF65-F5344CB8AC3E}">
        <p14:creationId xmlns:p14="http://schemas.microsoft.com/office/powerpoint/2010/main" val="39190691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ja-JP" altLang="en-US"/>
              <a:t>共感された情報の価値</a:t>
            </a:r>
            <a:endParaRPr lang="en-US" altLang="ja-JP" dirty="0"/>
          </a:p>
          <a:p>
            <a:pPr marL="0" indent="0">
              <a:buNone/>
            </a:pPr>
            <a:endParaRPr lang="en-US" altLang="ja-JP" sz="2400" dirty="0"/>
          </a:p>
          <a:p>
            <a:pPr marL="0" indent="0">
              <a:buNone/>
            </a:pPr>
            <a:r>
              <a:rPr lang="ja-JP" altLang="en-US" sz="2400"/>
              <a:t>　ソーシャルメディアで友人や知人の共感で重みづけられた情報を選択的</a:t>
            </a:r>
            <a:endParaRPr lang="en-US" altLang="ja-JP" sz="2400" dirty="0"/>
          </a:p>
          <a:p>
            <a:pPr marL="0" indent="0">
              <a:buNone/>
            </a:pPr>
            <a:r>
              <a:rPr lang="ja-JP" altLang="en-US" sz="2400"/>
              <a:t>　に検索することは非常に便利であるため、</a:t>
            </a:r>
            <a:r>
              <a:rPr lang="ja-JP" altLang="en-US" sz="2400">
                <a:solidFill>
                  <a:srgbClr val="FF0000"/>
                </a:solidFill>
              </a:rPr>
              <a:t>他者からの共感は非常に重要</a:t>
            </a:r>
            <a:endParaRPr lang="en-US" altLang="ja-JP" sz="2400" dirty="0">
              <a:solidFill>
                <a:srgbClr val="FF0000"/>
              </a:solidFill>
            </a:endParaRPr>
          </a:p>
          <a:p>
            <a:pPr marL="0" indent="0">
              <a:buNone/>
            </a:pPr>
            <a:r>
              <a:rPr lang="ja-JP" altLang="en-US" sz="2400"/>
              <a:t>　であるといえる。</a:t>
            </a:r>
            <a:endParaRPr lang="en-US" altLang="ja-JP" sz="2400" dirty="0"/>
          </a:p>
          <a:p>
            <a:pPr marL="0" indent="0">
              <a:buNone/>
            </a:pPr>
            <a:endParaRPr lang="en-US" altLang="ja-JP" sz="2400" dirty="0"/>
          </a:p>
          <a:p>
            <a:pPr marL="0" indent="0">
              <a:buNone/>
            </a:pPr>
            <a:r>
              <a:rPr lang="ja-JP" altLang="en-US" sz="2400"/>
              <a:t>　ソーシャルメディア上では</a:t>
            </a:r>
            <a:r>
              <a:rPr lang="ja-JP" altLang="en-US" sz="2400">
                <a:solidFill>
                  <a:srgbClr val="FF0000"/>
                </a:solidFill>
              </a:rPr>
              <a:t>「共感」を纏った情報しか広まらず</a:t>
            </a:r>
            <a:r>
              <a:rPr lang="ja-JP" altLang="en-US" sz="2400"/>
              <a:t>、</a:t>
            </a:r>
            <a:endParaRPr lang="en-US" altLang="ja-JP" sz="2400" dirty="0"/>
          </a:p>
          <a:p>
            <a:pPr marL="0" indent="0">
              <a:buNone/>
            </a:pPr>
            <a:r>
              <a:rPr lang="ja-JP" altLang="en-US" sz="2400"/>
              <a:t>　「共感」されなければ情報は受け取ってもらえない。</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36</a:t>
            </a:fld>
            <a:endParaRPr kumimoji="1" lang="ja-JP" altLang="en-US"/>
          </a:p>
        </p:txBody>
      </p:sp>
      <p:sp>
        <p:nvSpPr>
          <p:cNvPr id="4" name="テキスト ボックス 3">
            <a:extLst>
              <a:ext uri="{FF2B5EF4-FFF2-40B4-BE49-F238E27FC236}">
                <a16:creationId xmlns:a16="http://schemas.microsoft.com/office/drawing/2014/main" xmlns="" id="{6413C878-727B-5E45-9641-5188818A9D4D}"/>
              </a:ext>
            </a:extLst>
          </p:cNvPr>
          <p:cNvSpPr txBox="1"/>
          <p:nvPr/>
        </p:nvSpPr>
        <p:spPr>
          <a:xfrm>
            <a:off x="9505792" y="5807631"/>
            <a:ext cx="1800493" cy="369332"/>
          </a:xfrm>
          <a:prstGeom prst="rect">
            <a:avLst/>
          </a:prstGeom>
          <a:noFill/>
        </p:spPr>
        <p:txBody>
          <a:bodyPr wrap="none" rtlCol="0">
            <a:spAutoFit/>
          </a:bodyPr>
          <a:lstStyle/>
          <a:p>
            <a:r>
              <a:rPr kumimoji="1" lang="ja-JP" altLang="en-US"/>
              <a:t>泉水</a:t>
            </a:r>
            <a:r>
              <a:rPr kumimoji="1" lang="en-US" altLang="ja-JP" dirty="0"/>
              <a:t>(2014)</a:t>
            </a:r>
            <a:r>
              <a:rPr kumimoji="1" lang="ja-JP" altLang="en-US"/>
              <a:t>より</a:t>
            </a:r>
          </a:p>
        </p:txBody>
      </p:sp>
    </p:spTree>
    <p:extLst>
      <p:ext uri="{BB962C8B-B14F-4D97-AF65-F5344CB8AC3E}">
        <p14:creationId xmlns:p14="http://schemas.microsoft.com/office/powerpoint/2010/main" val="1986443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ja-JP" altLang="en-US"/>
              <a:t>共感された後の情報の変化</a:t>
            </a:r>
            <a:endParaRPr lang="en-US" altLang="ja-JP" dirty="0"/>
          </a:p>
          <a:p>
            <a:endParaRPr lang="en-US" altLang="ja-JP" sz="2400" dirty="0"/>
          </a:p>
          <a:p>
            <a:pPr marL="0" indent="0">
              <a:buNone/>
            </a:pPr>
            <a:endParaRPr lang="en-US" altLang="ja-JP" sz="2400" dirty="0"/>
          </a:p>
          <a:p>
            <a:pPr marL="0" indent="0">
              <a:buNone/>
            </a:pPr>
            <a:r>
              <a:rPr lang="ja-JP" altLang="en-US" sz="2400"/>
              <a:t>　情報は「共感」を経ることで、「誰かの共感を得た情報」へと質を</a:t>
            </a:r>
            <a:endParaRPr lang="en-US" altLang="ja-JP" sz="2400" dirty="0"/>
          </a:p>
          <a:p>
            <a:pPr marL="0" indent="0">
              <a:buNone/>
            </a:pPr>
            <a:r>
              <a:rPr lang="ja-JP" altLang="en-US" sz="2400"/>
              <a:t>　高め、より信用に足る情報へと醸成されていくため、多くの他者が</a:t>
            </a:r>
            <a:endParaRPr lang="en-US" altLang="ja-JP" sz="2400" dirty="0"/>
          </a:p>
          <a:p>
            <a:pPr marL="0" indent="0">
              <a:buNone/>
            </a:pPr>
            <a:r>
              <a:rPr lang="ja-JP" altLang="en-US" sz="2400"/>
              <a:t>　</a:t>
            </a:r>
            <a:r>
              <a:rPr lang="ja-JP" altLang="en-US" sz="2400">
                <a:solidFill>
                  <a:srgbClr val="FF0000"/>
                </a:solidFill>
              </a:rPr>
              <a:t>共有している情報ほど影響を持ち得、結果的に購買を促す</a:t>
            </a:r>
            <a:r>
              <a:rPr lang="ja-JP" altLang="en-US" sz="2400"/>
              <a:t>。</a:t>
            </a:r>
            <a:endParaRPr lang="en-US" altLang="ja-JP" sz="2400"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37</a:t>
            </a:fld>
            <a:endParaRPr kumimoji="1" lang="ja-JP" altLang="en-US"/>
          </a:p>
        </p:txBody>
      </p:sp>
      <p:sp>
        <p:nvSpPr>
          <p:cNvPr id="4" name="テキスト ボックス 3">
            <a:extLst>
              <a:ext uri="{FF2B5EF4-FFF2-40B4-BE49-F238E27FC236}">
                <a16:creationId xmlns:a16="http://schemas.microsoft.com/office/drawing/2014/main" xmlns="" id="{8BB681CD-CE3F-BA44-8123-58DD98203F4E}"/>
              </a:ext>
            </a:extLst>
          </p:cNvPr>
          <p:cNvSpPr txBox="1"/>
          <p:nvPr/>
        </p:nvSpPr>
        <p:spPr>
          <a:xfrm>
            <a:off x="8984816" y="4805966"/>
            <a:ext cx="2321469" cy="369332"/>
          </a:xfrm>
          <a:prstGeom prst="rect">
            <a:avLst/>
          </a:prstGeom>
          <a:noFill/>
        </p:spPr>
        <p:txBody>
          <a:bodyPr wrap="none" rtlCol="0">
            <a:spAutoFit/>
          </a:bodyPr>
          <a:lstStyle/>
          <a:p>
            <a:r>
              <a:rPr kumimoji="1" lang="ja-JP" altLang="en-US"/>
              <a:t>小縣</a:t>
            </a:r>
            <a:r>
              <a:rPr kumimoji="1" lang="en-US" altLang="ja-JP" dirty="0"/>
              <a:t>,</a:t>
            </a:r>
            <a:r>
              <a:rPr kumimoji="1" lang="ja-JP" altLang="en-US"/>
              <a:t>木谷</a:t>
            </a:r>
            <a:r>
              <a:rPr kumimoji="1" lang="en-US" altLang="ja-JP" dirty="0"/>
              <a:t>(2018)</a:t>
            </a:r>
            <a:r>
              <a:rPr kumimoji="1" lang="ja-JP" altLang="en-US"/>
              <a:t>より</a:t>
            </a:r>
          </a:p>
        </p:txBody>
      </p:sp>
    </p:spTree>
    <p:extLst>
      <p:ext uri="{BB962C8B-B14F-4D97-AF65-F5344CB8AC3E}">
        <p14:creationId xmlns:p14="http://schemas.microsoft.com/office/powerpoint/2010/main" val="5127470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ja-JP" altLang="en-US"/>
              <a:t>ここで今までの流れを振り帰ってみる</a:t>
            </a:r>
            <a:r>
              <a:rPr lang="ja-JP" altLang="en-US" sz="2400"/>
              <a:t>　</a:t>
            </a:r>
            <a:endParaRPr lang="en-US" altLang="ja-JP" sz="2400"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38</a:t>
            </a:fld>
            <a:endParaRPr kumimoji="1" lang="ja-JP" altLang="en-US"/>
          </a:p>
        </p:txBody>
      </p:sp>
      <p:sp>
        <p:nvSpPr>
          <p:cNvPr id="4" name="テキスト ボックス 3">
            <a:extLst>
              <a:ext uri="{FF2B5EF4-FFF2-40B4-BE49-F238E27FC236}">
                <a16:creationId xmlns:a16="http://schemas.microsoft.com/office/drawing/2014/main" xmlns="" id="{A40C9321-C0E4-8B4D-A5E3-A13BCB39FFE6}"/>
              </a:ext>
            </a:extLst>
          </p:cNvPr>
          <p:cNvSpPr txBox="1"/>
          <p:nvPr/>
        </p:nvSpPr>
        <p:spPr>
          <a:xfrm>
            <a:off x="796834" y="2452882"/>
            <a:ext cx="10556966" cy="830997"/>
          </a:xfrm>
          <a:prstGeom prst="rect">
            <a:avLst/>
          </a:prstGeom>
          <a:noFill/>
        </p:spPr>
        <p:txBody>
          <a:bodyPr wrap="square" rtlCol="0">
            <a:spAutoFit/>
          </a:bodyPr>
          <a:lstStyle/>
          <a:p>
            <a:pPr algn="ctr"/>
            <a:r>
              <a:rPr kumimoji="1" lang="ja-JP" altLang="en-US" sz="2400"/>
              <a:t>ユーモラスな広告が</a:t>
            </a:r>
            <a:r>
              <a:rPr kumimoji="1" lang="en-US" altLang="ja-JP" sz="2400" dirty="0"/>
              <a:t>SNS</a:t>
            </a:r>
            <a:r>
              <a:rPr kumimoji="1" lang="ja-JP" altLang="en-US" sz="2400"/>
              <a:t>で拡散された事例がある。</a:t>
            </a:r>
            <a:endParaRPr kumimoji="1" lang="en-US" altLang="ja-JP" sz="2400" dirty="0"/>
          </a:p>
          <a:p>
            <a:pPr algn="ctr"/>
            <a:r>
              <a:rPr kumimoji="1" lang="en-US" altLang="ja-JP" sz="2400" dirty="0"/>
              <a:t>SNS</a:t>
            </a:r>
            <a:r>
              <a:rPr kumimoji="1" lang="ja-JP" altLang="en-US" sz="2400"/>
              <a:t>で話題になりやすいのはユーモア広告。</a:t>
            </a:r>
          </a:p>
        </p:txBody>
      </p:sp>
      <p:sp>
        <p:nvSpPr>
          <p:cNvPr id="9" name="ストライプ矢印 8">
            <a:extLst>
              <a:ext uri="{FF2B5EF4-FFF2-40B4-BE49-F238E27FC236}">
                <a16:creationId xmlns:a16="http://schemas.microsoft.com/office/drawing/2014/main" xmlns="" id="{44C041AC-EBA5-4A4C-951A-EC60D4FB2FC9}"/>
              </a:ext>
            </a:extLst>
          </p:cNvPr>
          <p:cNvSpPr/>
          <p:nvPr/>
        </p:nvSpPr>
        <p:spPr>
          <a:xfrm rot="5400000">
            <a:off x="5740410" y="3158542"/>
            <a:ext cx="669813" cy="1012868"/>
          </a:xfrm>
          <a:prstGeom prst="stripedRightArrow">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xmlns="" id="{212E165C-58FF-1E47-AB3F-3BD6A2D803C7}"/>
              </a:ext>
            </a:extLst>
          </p:cNvPr>
          <p:cNvSpPr txBox="1"/>
          <p:nvPr/>
        </p:nvSpPr>
        <p:spPr>
          <a:xfrm>
            <a:off x="796834" y="5401056"/>
            <a:ext cx="10556966" cy="461665"/>
          </a:xfrm>
          <a:prstGeom prst="rect">
            <a:avLst/>
          </a:prstGeom>
          <a:noFill/>
        </p:spPr>
        <p:txBody>
          <a:bodyPr wrap="square" rtlCol="0">
            <a:spAutoFit/>
          </a:bodyPr>
          <a:lstStyle/>
          <a:p>
            <a:pPr algn="ctr"/>
            <a:r>
              <a:rPr lang="ja-JP" altLang="en-US" sz="2400"/>
              <a:t>拡散された情報は「共感」の重み付けがされ、価値が増す。</a:t>
            </a:r>
            <a:endParaRPr kumimoji="1" lang="ja-JP" altLang="en-US" sz="2400"/>
          </a:p>
        </p:txBody>
      </p:sp>
      <p:sp>
        <p:nvSpPr>
          <p:cNvPr id="10" name="テキスト ボックス 9">
            <a:extLst>
              <a:ext uri="{FF2B5EF4-FFF2-40B4-BE49-F238E27FC236}">
                <a16:creationId xmlns:a16="http://schemas.microsoft.com/office/drawing/2014/main" xmlns="" id="{81A18021-47FA-2744-83C3-38CD9E124573}"/>
              </a:ext>
            </a:extLst>
          </p:cNvPr>
          <p:cNvSpPr txBox="1"/>
          <p:nvPr/>
        </p:nvSpPr>
        <p:spPr>
          <a:xfrm>
            <a:off x="796834" y="4046073"/>
            <a:ext cx="10556966" cy="461665"/>
          </a:xfrm>
          <a:prstGeom prst="rect">
            <a:avLst/>
          </a:prstGeom>
          <a:noFill/>
        </p:spPr>
        <p:txBody>
          <a:bodyPr wrap="square" rtlCol="0">
            <a:spAutoFit/>
          </a:bodyPr>
          <a:lstStyle/>
          <a:p>
            <a:pPr algn="ctr"/>
            <a:r>
              <a:rPr kumimoji="1" lang="en-US" altLang="ja-JP" sz="2400" dirty="0"/>
              <a:t>SNS</a:t>
            </a:r>
            <a:r>
              <a:rPr kumimoji="1" lang="ja-JP" altLang="en-US" sz="2400"/>
              <a:t>で拡散する心理は「共感」するから。</a:t>
            </a:r>
          </a:p>
        </p:txBody>
      </p:sp>
      <p:sp>
        <p:nvSpPr>
          <p:cNvPr id="11" name="ストライプ矢印 10">
            <a:extLst>
              <a:ext uri="{FF2B5EF4-FFF2-40B4-BE49-F238E27FC236}">
                <a16:creationId xmlns:a16="http://schemas.microsoft.com/office/drawing/2014/main" xmlns="" id="{F7093457-56A3-F04A-8DD9-C08A35835551}"/>
              </a:ext>
            </a:extLst>
          </p:cNvPr>
          <p:cNvSpPr/>
          <p:nvPr/>
        </p:nvSpPr>
        <p:spPr>
          <a:xfrm rot="5400000">
            <a:off x="5740410" y="4445061"/>
            <a:ext cx="669813" cy="1012868"/>
          </a:xfrm>
          <a:prstGeom prst="stripedRightArrow">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464044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xmlns="" id="{569DD314-9D7A-CE4F-87E6-67BD571A956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97429" y="2383254"/>
            <a:ext cx="6934200" cy="3871275"/>
          </a:xfrm>
          <a:prstGeom prst="rect">
            <a:avLst/>
          </a:prstGeom>
        </p:spPr>
      </p:pic>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仮説導出</a:t>
            </a:r>
            <a:endParaRPr kumimoji="1" lang="ja-JP" altLang="en-US" dirty="0"/>
          </a:p>
        </p:txBody>
      </p:sp>
      <p:sp>
        <p:nvSpPr>
          <p:cNvPr id="8" name="コンテンツ プレースホルダー 7">
            <a:extLst>
              <a:ext uri="{FF2B5EF4-FFF2-40B4-BE49-F238E27FC236}">
                <a16:creationId xmlns:a16="http://schemas.microsoft.com/office/drawing/2014/main" xmlns="" id="{43CA80AE-25BD-F542-980C-118BE58FA5A8}"/>
              </a:ext>
            </a:extLst>
          </p:cNvPr>
          <p:cNvSpPr>
            <a:spLocks noGrp="1"/>
          </p:cNvSpPr>
          <p:nvPr>
            <p:ph idx="1"/>
          </p:nvPr>
        </p:nvSpPr>
        <p:spPr/>
        <p:txBody>
          <a:bodyPr/>
          <a:lstStyle/>
          <a:p>
            <a:r>
              <a:rPr lang="ja-JP" altLang="en-US"/>
              <a:t>ここでユーモアの定義を振り返ってみる</a:t>
            </a:r>
            <a:endParaRPr kumimoji="1" lang="ja-JP" altLang="en-US"/>
          </a:p>
        </p:txBody>
      </p:sp>
      <p:sp>
        <p:nvSpPr>
          <p:cNvPr id="3" name="スライド番号プレースホルダー 2">
            <a:extLst>
              <a:ext uri="{FF2B5EF4-FFF2-40B4-BE49-F238E27FC236}">
                <a16:creationId xmlns:a16="http://schemas.microsoft.com/office/drawing/2014/main" xmlns="" id="{23685896-EAC1-434B-A04B-2B4601DA8638}"/>
              </a:ext>
            </a:extLst>
          </p:cNvPr>
          <p:cNvSpPr>
            <a:spLocks noGrp="1"/>
          </p:cNvSpPr>
          <p:nvPr>
            <p:ph type="sldNum" sz="quarter" idx="12"/>
          </p:nvPr>
        </p:nvSpPr>
        <p:spPr/>
        <p:txBody>
          <a:bodyPr/>
          <a:lstStyle/>
          <a:p>
            <a:fld id="{0E35A073-45BD-4E4B-8276-892D5B9C5FB3}" type="slidenum">
              <a:rPr kumimoji="1" lang="ja-JP" altLang="en-US" smtClean="0"/>
              <a:t>39</a:t>
            </a:fld>
            <a:endParaRPr kumimoji="1"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1C635226-B813-4043-8DE1-A11FC6293BB1}"/>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14" name="吹き出し: 角を丸めた四角形 7">
            <a:extLst>
              <a:ext uri="{FF2B5EF4-FFF2-40B4-BE49-F238E27FC236}">
                <a16:creationId xmlns:a16="http://schemas.microsoft.com/office/drawing/2014/main" xmlns="" id="{812BA4F8-952F-CC48-B3CD-4B2D45463916}"/>
              </a:ext>
            </a:extLst>
          </p:cNvPr>
          <p:cNvSpPr/>
          <p:nvPr/>
        </p:nvSpPr>
        <p:spPr>
          <a:xfrm>
            <a:off x="6995108" y="2485820"/>
            <a:ext cx="4201752" cy="2503934"/>
          </a:xfrm>
          <a:prstGeom prst="wedgeRoundRectCallout">
            <a:avLst>
              <a:gd name="adj1" fmla="val -56693"/>
              <a:gd name="adj2" fmla="val 53867"/>
              <a:gd name="adj3" fmla="val 16667"/>
            </a:avLst>
          </a:prstGeom>
          <a:solidFill>
            <a:schemeClr val="bg2"/>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本研究でのユーモアの</a:t>
            </a:r>
            <a:endParaRPr kumimoji="1" lang="en-US" altLang="ja-JP" dirty="0">
              <a:solidFill>
                <a:schemeClr val="tx1"/>
              </a:solidFill>
            </a:endParaRPr>
          </a:p>
          <a:p>
            <a:pPr algn="ctr"/>
            <a:r>
              <a:rPr kumimoji="1" lang="ja-JP" altLang="en-US" dirty="0">
                <a:solidFill>
                  <a:schemeClr val="tx1"/>
                </a:solidFill>
              </a:rPr>
              <a:t>定義</a:t>
            </a:r>
            <a:r>
              <a:rPr lang="ja-JP" altLang="en-US" dirty="0">
                <a:solidFill>
                  <a:schemeClr val="tx1"/>
                </a:solidFill>
              </a:rPr>
              <a:t>と重なるため</a:t>
            </a:r>
            <a:endParaRPr lang="en-US" altLang="ja-JP" dirty="0">
              <a:solidFill>
                <a:schemeClr val="tx1"/>
              </a:solidFill>
            </a:endParaRPr>
          </a:p>
          <a:p>
            <a:pPr algn="ctr"/>
            <a:r>
              <a:rPr kumimoji="1" lang="ja-JP" altLang="en-US" dirty="0">
                <a:solidFill>
                  <a:schemeClr val="tx1"/>
                </a:solidFill>
              </a:rPr>
              <a:t>「おもしろい</a:t>
            </a:r>
            <a:r>
              <a:rPr lang="ja-JP" altLang="en-US" dirty="0">
                <a:solidFill>
                  <a:schemeClr val="tx1"/>
                </a:solidFill>
              </a:rPr>
              <a:t>」＝「ユーモア」</a:t>
            </a:r>
            <a:endParaRPr lang="en-US" altLang="ja-JP" dirty="0">
              <a:solidFill>
                <a:schemeClr val="tx1"/>
              </a:solidFill>
            </a:endParaRPr>
          </a:p>
          <a:p>
            <a:pPr algn="ctr"/>
            <a:r>
              <a:rPr kumimoji="1" lang="ja-JP" altLang="en-US" dirty="0">
                <a:solidFill>
                  <a:schemeClr val="tx1"/>
                </a:solidFill>
              </a:rPr>
              <a:t>とする。</a:t>
            </a:r>
          </a:p>
        </p:txBody>
      </p:sp>
    </p:spTree>
    <p:extLst>
      <p:ext uri="{BB962C8B-B14F-4D97-AF65-F5344CB8AC3E}">
        <p14:creationId xmlns:p14="http://schemas.microsoft.com/office/powerpoint/2010/main" val="3598876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EB2C0F02-C2EB-F144-A1D9-BA368F302D29}"/>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A4C4C9B2-09CA-144A-91DD-30B762D36678}"/>
              </a:ext>
            </a:extLst>
          </p:cNvPr>
          <p:cNvSpPr>
            <a:spLocks noGrp="1"/>
          </p:cNvSpPr>
          <p:nvPr>
            <p:ph type="sldNum" sz="quarter" idx="12"/>
          </p:nvPr>
        </p:nvSpPr>
        <p:spPr/>
        <p:txBody>
          <a:bodyPr/>
          <a:lstStyle/>
          <a:p>
            <a:fld id="{0E35A073-45BD-4E4B-8276-892D5B9C5FB3}" type="slidenum">
              <a:rPr kumimoji="1" lang="ja-JP" altLang="en-US" smtClean="0"/>
              <a:t>4</a:t>
            </a:fld>
            <a:endParaRPr kumimoji="1" lang="ja-JP" altLang="en-US"/>
          </a:p>
        </p:txBody>
      </p:sp>
      <p:pic>
        <p:nvPicPr>
          <p:cNvPr id="13" name="コンテンツ プレースホルダー 4" descr="人, 室内, 座っている が含まれている画像&#10;&#10;自動的に生成された説明">
            <a:extLst>
              <a:ext uri="{FF2B5EF4-FFF2-40B4-BE49-F238E27FC236}">
                <a16:creationId xmlns:a16="http://schemas.microsoft.com/office/drawing/2014/main" xmlns="" id="{DA103F92-E0A4-4B05-9FFB-1F585358CBF4}"/>
              </a:ext>
            </a:extLst>
          </p:cNvPr>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a:stretch/>
        </p:blipFill>
        <p:spPr>
          <a:xfrm>
            <a:off x="1839047" y="1811247"/>
            <a:ext cx="3805686" cy="2140699"/>
          </a:xfrm>
          <a:prstGeom prst="rect">
            <a:avLst/>
          </a:prstGeom>
        </p:spPr>
      </p:pic>
      <p:pic>
        <p:nvPicPr>
          <p:cNvPr id="14" name="図 13">
            <a:extLst>
              <a:ext uri="{FF2B5EF4-FFF2-40B4-BE49-F238E27FC236}">
                <a16:creationId xmlns:a16="http://schemas.microsoft.com/office/drawing/2014/main" xmlns="" id="{FC115A4A-F571-4D8D-8884-38F81D56D3B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39047" y="4041785"/>
            <a:ext cx="3805686" cy="2140698"/>
          </a:xfrm>
          <a:prstGeom prst="rect">
            <a:avLst/>
          </a:prstGeom>
        </p:spPr>
      </p:pic>
      <p:pic>
        <p:nvPicPr>
          <p:cNvPr id="15" name="図 14" descr="カーテン, 人, 立っている, 衣類 が含まれている画像&#10;&#10;自動的に生成された説明">
            <a:extLst>
              <a:ext uri="{FF2B5EF4-FFF2-40B4-BE49-F238E27FC236}">
                <a16:creationId xmlns:a16="http://schemas.microsoft.com/office/drawing/2014/main" xmlns="" id="{C03D8E89-761C-4F44-AF5D-3B5A4E27148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31884" y="1811247"/>
            <a:ext cx="3805688" cy="2140699"/>
          </a:xfrm>
          <a:prstGeom prst="rect">
            <a:avLst/>
          </a:prstGeom>
        </p:spPr>
      </p:pic>
      <p:pic>
        <p:nvPicPr>
          <p:cNvPr id="16" name="図 15" descr="衣類, つけ毛, 女性 が含まれている画像&#10;&#10;自動的に生成された説明">
            <a:extLst>
              <a:ext uri="{FF2B5EF4-FFF2-40B4-BE49-F238E27FC236}">
                <a16:creationId xmlns:a16="http://schemas.microsoft.com/office/drawing/2014/main" xmlns="" id="{1FB72BBF-4CAB-41A1-9204-72D09E90025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31884" y="4041784"/>
            <a:ext cx="3805688" cy="2140699"/>
          </a:xfrm>
          <a:prstGeom prst="rect">
            <a:avLst/>
          </a:prstGeom>
        </p:spPr>
      </p:pic>
    </p:spTree>
    <p:extLst>
      <p:ext uri="{BB962C8B-B14F-4D97-AF65-F5344CB8AC3E}">
        <p14:creationId xmlns:p14="http://schemas.microsoft.com/office/powerpoint/2010/main" val="31542911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ja-JP" altLang="en-US"/>
              <a:t>つまりまとめると</a:t>
            </a:r>
            <a:r>
              <a:rPr lang="en-US" altLang="ja-JP" dirty="0"/>
              <a:t>……</a:t>
            </a:r>
          </a:p>
          <a:p>
            <a:pPr marL="0" indent="0">
              <a:buNone/>
            </a:pPr>
            <a:endParaRPr lang="en-US" altLang="ja-JP" dirty="0"/>
          </a:p>
          <a:p>
            <a:pPr marL="0" indent="0">
              <a:buNone/>
            </a:pPr>
            <a:r>
              <a:rPr lang="ja-JP" altLang="en-US"/>
              <a:t>　拡散されたユーモア</a:t>
            </a:r>
            <a:endParaRPr lang="en-US" altLang="ja-JP" dirty="0"/>
          </a:p>
          <a:p>
            <a:pPr marL="0" indent="0" algn="ctr">
              <a:buNone/>
            </a:pPr>
            <a:r>
              <a:rPr lang="ja-JP" altLang="en-US"/>
              <a:t>　⇒拡散されていない情報に比べて価値のある、</a:t>
            </a:r>
            <a:endParaRPr lang="en-US" altLang="ja-JP" dirty="0"/>
          </a:p>
          <a:p>
            <a:pPr marL="0" indent="0" algn="ctr">
              <a:buNone/>
            </a:pPr>
            <a:r>
              <a:rPr lang="ja-JP" altLang="en-US"/>
              <a:t>　　</a:t>
            </a:r>
            <a:r>
              <a:rPr lang="ja-JP" altLang="en-US" u="sng">
                <a:solidFill>
                  <a:srgbClr val="FF0000"/>
                </a:solidFill>
              </a:rPr>
              <a:t>おもしろい</a:t>
            </a:r>
            <a:r>
              <a:rPr lang="ja-JP" altLang="en-US"/>
              <a:t>といったポジティブな心理現象を及ぼすもの。</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40</a:t>
            </a:fld>
            <a:endParaRPr kumimoji="1" lang="ja-JP" altLang="en-US"/>
          </a:p>
        </p:txBody>
      </p:sp>
      <p:sp>
        <p:nvSpPr>
          <p:cNvPr id="9" name="ストライプ矢印 8">
            <a:extLst>
              <a:ext uri="{FF2B5EF4-FFF2-40B4-BE49-F238E27FC236}">
                <a16:creationId xmlns:a16="http://schemas.microsoft.com/office/drawing/2014/main" xmlns="" id="{D58B3334-C0F0-A046-B49D-073B68ABB229}"/>
              </a:ext>
            </a:extLst>
          </p:cNvPr>
          <p:cNvSpPr/>
          <p:nvPr/>
        </p:nvSpPr>
        <p:spPr>
          <a:xfrm rot="5400000">
            <a:off x="2216922" y="4211901"/>
            <a:ext cx="669813" cy="1012868"/>
          </a:xfrm>
          <a:prstGeom prst="stripedRightArrow">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xmlns="" id="{8CD9AE86-6D20-0240-BBDF-E06FE92AE404}"/>
              </a:ext>
            </a:extLst>
          </p:cNvPr>
          <p:cNvSpPr txBox="1"/>
          <p:nvPr/>
        </p:nvSpPr>
        <p:spPr>
          <a:xfrm>
            <a:off x="1121664" y="5103113"/>
            <a:ext cx="9887712" cy="954107"/>
          </a:xfrm>
          <a:prstGeom prst="rect">
            <a:avLst/>
          </a:prstGeom>
          <a:noFill/>
        </p:spPr>
        <p:txBody>
          <a:bodyPr wrap="square" rtlCol="0">
            <a:spAutoFit/>
          </a:bodyPr>
          <a:lstStyle/>
          <a:p>
            <a:r>
              <a:rPr kumimoji="1" lang="ja-JP" altLang="en-US" sz="2800"/>
              <a:t>拡散された情報についてはわかったので、</a:t>
            </a:r>
            <a:endParaRPr lang="en-US" altLang="ja-JP" sz="2800" dirty="0"/>
          </a:p>
          <a:p>
            <a:r>
              <a:rPr kumimoji="1" lang="ja-JP" altLang="en-US" sz="2800"/>
              <a:t>おもしろいものの効果を知りたい。</a:t>
            </a:r>
          </a:p>
        </p:txBody>
      </p:sp>
    </p:spTree>
    <p:extLst>
      <p:ext uri="{BB962C8B-B14F-4D97-AF65-F5344CB8AC3E}">
        <p14:creationId xmlns:p14="http://schemas.microsoft.com/office/powerpoint/2010/main" val="40278068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仮説導出</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lstStyle/>
          <a:p>
            <a:r>
              <a:rPr lang="ja-JP" altLang="en-US"/>
              <a:t>おもしろいについて調べてみると</a:t>
            </a:r>
            <a:r>
              <a:rPr lang="en-US" altLang="ja-JP" dirty="0"/>
              <a:t>……</a:t>
            </a:r>
            <a:endParaRPr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41</a:t>
            </a:fld>
            <a:endParaRPr kumimoji="1" lang="ja-JP" altLang="en-US"/>
          </a:p>
        </p:txBody>
      </p:sp>
      <p:sp>
        <p:nvSpPr>
          <p:cNvPr id="9" name="テキスト ボックス 8">
            <a:extLst>
              <a:ext uri="{FF2B5EF4-FFF2-40B4-BE49-F238E27FC236}">
                <a16:creationId xmlns:a16="http://schemas.microsoft.com/office/drawing/2014/main" xmlns="" id="{452FE1E4-7B3F-984A-B900-0E0DE7A37928}"/>
              </a:ext>
            </a:extLst>
          </p:cNvPr>
          <p:cNvSpPr txBox="1"/>
          <p:nvPr/>
        </p:nvSpPr>
        <p:spPr>
          <a:xfrm>
            <a:off x="838200" y="2445796"/>
            <a:ext cx="10468086" cy="400110"/>
          </a:xfrm>
          <a:prstGeom prst="rect">
            <a:avLst/>
          </a:prstGeom>
          <a:noFill/>
        </p:spPr>
        <p:txBody>
          <a:bodyPr wrap="square" rtlCol="0">
            <a:spAutoFit/>
          </a:bodyPr>
          <a:lstStyle/>
          <a:p>
            <a:pPr lvl="1" algn="ctr"/>
            <a:r>
              <a:rPr lang="ja-JP" altLang="en-US" sz="2000" dirty="0">
                <a:solidFill>
                  <a:srgbClr val="FF0000"/>
                </a:solidFill>
              </a:rPr>
              <a:t>面白い</a:t>
            </a:r>
            <a:r>
              <a:rPr lang="ja-JP" altLang="en-US" sz="2000" dirty="0"/>
              <a:t>噺は、記憶に残りやすく、その話を人に話したくなる。</a:t>
            </a:r>
            <a:endParaRPr lang="en-US" altLang="ja-JP" sz="2000" dirty="0"/>
          </a:p>
        </p:txBody>
      </p:sp>
      <p:sp>
        <p:nvSpPr>
          <p:cNvPr id="10" name="テキスト ボックス 9">
            <a:extLst>
              <a:ext uri="{FF2B5EF4-FFF2-40B4-BE49-F238E27FC236}">
                <a16:creationId xmlns:a16="http://schemas.microsoft.com/office/drawing/2014/main" xmlns="" id="{5087F989-E030-F542-8525-D66150DCBCC6}"/>
              </a:ext>
            </a:extLst>
          </p:cNvPr>
          <p:cNvSpPr txBox="1"/>
          <p:nvPr/>
        </p:nvSpPr>
        <p:spPr>
          <a:xfrm>
            <a:off x="9603220" y="2766776"/>
            <a:ext cx="1750580" cy="369332"/>
          </a:xfrm>
          <a:prstGeom prst="rect">
            <a:avLst/>
          </a:prstGeom>
          <a:noFill/>
        </p:spPr>
        <p:txBody>
          <a:bodyPr wrap="square" rtlCol="0">
            <a:spAutoFit/>
          </a:bodyPr>
          <a:lstStyle/>
          <a:p>
            <a:r>
              <a:rPr kumimoji="1" lang="ja-JP" altLang="en-US" dirty="0"/>
              <a:t>大島（</a:t>
            </a:r>
            <a:r>
              <a:rPr kumimoji="1" lang="en-US" altLang="ja-JP" dirty="0"/>
              <a:t>2014)</a:t>
            </a:r>
          </a:p>
        </p:txBody>
      </p:sp>
      <p:sp>
        <p:nvSpPr>
          <p:cNvPr id="11" name="ストライプ矢印 10">
            <a:extLst>
              <a:ext uri="{FF2B5EF4-FFF2-40B4-BE49-F238E27FC236}">
                <a16:creationId xmlns:a16="http://schemas.microsoft.com/office/drawing/2014/main" xmlns="" id="{B655305B-B441-B64D-8E36-3A18E4BA9A71}"/>
              </a:ext>
            </a:extLst>
          </p:cNvPr>
          <p:cNvSpPr/>
          <p:nvPr/>
        </p:nvSpPr>
        <p:spPr>
          <a:xfrm rot="5400000">
            <a:off x="5865089" y="2517859"/>
            <a:ext cx="388798" cy="1012868"/>
          </a:xfrm>
          <a:prstGeom prst="stripedRightArrow">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xmlns="" id="{2F2CCE46-83E8-144D-B218-465FDC212624}"/>
              </a:ext>
            </a:extLst>
          </p:cNvPr>
          <p:cNvSpPr txBox="1"/>
          <p:nvPr/>
        </p:nvSpPr>
        <p:spPr>
          <a:xfrm>
            <a:off x="838201" y="3398079"/>
            <a:ext cx="10468084" cy="400110"/>
          </a:xfrm>
          <a:prstGeom prst="rect">
            <a:avLst/>
          </a:prstGeom>
          <a:noFill/>
        </p:spPr>
        <p:txBody>
          <a:bodyPr wrap="square" rtlCol="0">
            <a:spAutoFit/>
          </a:bodyPr>
          <a:lstStyle/>
          <a:p>
            <a:pPr algn="ctr"/>
            <a:r>
              <a:rPr lang="ja-JP" altLang="en-US" sz="2000">
                <a:solidFill>
                  <a:srgbClr val="FF0000"/>
                </a:solidFill>
              </a:rPr>
              <a:t>面白い</a:t>
            </a:r>
            <a:r>
              <a:rPr lang="ja-JP" altLang="en-US" sz="2000"/>
              <a:t>上に価値のある拡散されたユーモア広告は、記憶に残りやすいのではないか？？</a:t>
            </a:r>
            <a:endParaRPr lang="en-US" altLang="ja-JP" sz="2000" dirty="0"/>
          </a:p>
        </p:txBody>
      </p:sp>
      <p:sp>
        <p:nvSpPr>
          <p:cNvPr id="13" name="ストライプ矢印 12">
            <a:extLst>
              <a:ext uri="{FF2B5EF4-FFF2-40B4-BE49-F238E27FC236}">
                <a16:creationId xmlns:a16="http://schemas.microsoft.com/office/drawing/2014/main" xmlns="" id="{F3EA0ED8-E7EC-A548-A849-CDC9EF7FC2B9}"/>
              </a:ext>
            </a:extLst>
          </p:cNvPr>
          <p:cNvSpPr/>
          <p:nvPr/>
        </p:nvSpPr>
        <p:spPr>
          <a:xfrm rot="5400000">
            <a:off x="5845105" y="3533632"/>
            <a:ext cx="454275" cy="1012868"/>
          </a:xfrm>
          <a:prstGeom prst="stripedRightArrow">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xmlns="" id="{FC4F8F89-F5E6-1647-8297-86F25645AE95}"/>
              </a:ext>
            </a:extLst>
          </p:cNvPr>
          <p:cNvSpPr txBox="1"/>
          <p:nvPr/>
        </p:nvSpPr>
        <p:spPr>
          <a:xfrm>
            <a:off x="793759" y="4446591"/>
            <a:ext cx="10468085" cy="400110"/>
          </a:xfrm>
          <a:prstGeom prst="rect">
            <a:avLst/>
          </a:prstGeom>
          <a:noFill/>
        </p:spPr>
        <p:txBody>
          <a:bodyPr wrap="square" rtlCol="0">
            <a:spAutoFit/>
          </a:bodyPr>
          <a:lstStyle/>
          <a:p>
            <a:pPr algn="ctr"/>
            <a:r>
              <a:rPr lang="ja-JP" altLang="en-US" sz="2000"/>
              <a:t>仮に</a:t>
            </a:r>
            <a:r>
              <a:rPr kumimoji="1" lang="ja-JP" altLang="en-US" sz="2000"/>
              <a:t>記憶に残りやすいのであれば、コスパ良く広告が打てるのではないか？？</a:t>
            </a:r>
          </a:p>
        </p:txBody>
      </p:sp>
      <p:sp>
        <p:nvSpPr>
          <p:cNvPr id="15" name="角丸四角形 14">
            <a:extLst>
              <a:ext uri="{FF2B5EF4-FFF2-40B4-BE49-F238E27FC236}">
                <a16:creationId xmlns:a16="http://schemas.microsoft.com/office/drawing/2014/main" xmlns="" id="{CC93A05B-5B39-B141-A067-DD5300AB6696}"/>
              </a:ext>
            </a:extLst>
          </p:cNvPr>
          <p:cNvSpPr/>
          <p:nvPr/>
        </p:nvSpPr>
        <p:spPr>
          <a:xfrm>
            <a:off x="817517" y="5177790"/>
            <a:ext cx="10488768" cy="949301"/>
          </a:xfrm>
          <a:prstGeom prst="roundRect">
            <a:avLst/>
          </a:prstGeom>
          <a:solidFill>
            <a:schemeClr val="bg2"/>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a:solidFill>
                  <a:schemeClr val="tx1"/>
                </a:solidFill>
              </a:rPr>
              <a:t>仮説②</a:t>
            </a:r>
            <a:endParaRPr lang="en-US" altLang="ja-JP" sz="2400" dirty="0">
              <a:solidFill>
                <a:schemeClr val="tx1"/>
              </a:solidFill>
            </a:endParaRPr>
          </a:p>
          <a:p>
            <a:pPr algn="ctr"/>
            <a:r>
              <a:rPr lang="ja-JP" altLang="en-US" sz="2400">
                <a:solidFill>
                  <a:schemeClr val="tx1"/>
                </a:solidFill>
              </a:rPr>
              <a:t>ユーモア広告は非ユーモア広告に比べて</a:t>
            </a:r>
            <a:r>
              <a:rPr lang="ja-JP" altLang="en-US" sz="2400">
                <a:solidFill>
                  <a:srgbClr val="FF0000"/>
                </a:solidFill>
              </a:rPr>
              <a:t>記憶されやすい</a:t>
            </a:r>
            <a:r>
              <a:rPr lang="ja-JP" altLang="en-US" sz="2400">
                <a:solidFill>
                  <a:schemeClr val="tx1"/>
                </a:solidFill>
              </a:rPr>
              <a:t>のではないか。</a:t>
            </a:r>
          </a:p>
        </p:txBody>
      </p:sp>
    </p:spTree>
    <p:extLst>
      <p:ext uri="{BB962C8B-B14F-4D97-AF65-F5344CB8AC3E}">
        <p14:creationId xmlns:p14="http://schemas.microsoft.com/office/powerpoint/2010/main" val="36804997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仮説</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ctr"/>
          <a:lstStyle/>
          <a:p>
            <a:r>
              <a:rPr lang="ja-JP" altLang="en-US"/>
              <a:t>仮説１</a:t>
            </a:r>
            <a:endParaRPr lang="en-US" altLang="ja-JP" dirty="0"/>
          </a:p>
          <a:p>
            <a:pPr marL="0" indent="0" algn="ctr">
              <a:buNone/>
            </a:pPr>
            <a:r>
              <a:rPr lang="ja-JP" altLang="en-US"/>
              <a:t>　ユーモア広告は非ユーモア広告に比べて</a:t>
            </a:r>
            <a:r>
              <a:rPr lang="ja-JP" altLang="en-US">
                <a:solidFill>
                  <a:srgbClr val="FF0000"/>
                </a:solidFill>
              </a:rPr>
              <a:t>共感されやすい。</a:t>
            </a:r>
            <a:endParaRPr lang="en-US" altLang="ja-JP" dirty="0">
              <a:solidFill>
                <a:srgbClr val="FF0000"/>
              </a:solidFill>
            </a:endParaRPr>
          </a:p>
          <a:p>
            <a:pPr marL="0" indent="0">
              <a:buNone/>
            </a:pPr>
            <a:endParaRPr lang="en-US" altLang="ja-JP" dirty="0">
              <a:solidFill>
                <a:srgbClr val="FF0000"/>
              </a:solidFill>
            </a:endParaRPr>
          </a:p>
          <a:p>
            <a:r>
              <a:rPr lang="ja-JP" altLang="en-US"/>
              <a:t>仮説２</a:t>
            </a:r>
            <a:endParaRPr lang="en-US" altLang="ja-JP" dirty="0"/>
          </a:p>
          <a:p>
            <a:pPr marL="0" indent="0" algn="ctr">
              <a:buNone/>
            </a:pPr>
            <a:r>
              <a:rPr lang="ja-JP" altLang="en-US"/>
              <a:t>　ユーモア広告は非ユーモア広告に比べて</a:t>
            </a:r>
            <a:r>
              <a:rPr lang="ja-JP" altLang="en-US">
                <a:solidFill>
                  <a:srgbClr val="FF0000"/>
                </a:solidFill>
              </a:rPr>
              <a:t>記憶に残りやすい。</a:t>
            </a:r>
            <a:endParaRPr lang="en-US" altLang="ja-JP" dirty="0">
              <a:solidFill>
                <a:srgbClr val="FF0000"/>
              </a:solidFill>
            </a:endParaRP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42</a:t>
            </a:fld>
            <a:endParaRPr kumimoji="1" lang="ja-JP" altLang="en-US"/>
          </a:p>
        </p:txBody>
      </p:sp>
    </p:spTree>
    <p:extLst>
      <p:ext uri="{BB962C8B-B14F-4D97-AF65-F5344CB8AC3E}">
        <p14:creationId xmlns:p14="http://schemas.microsoft.com/office/powerpoint/2010/main" val="40033431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今後の展望など</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ctr">
            <a:normAutofit fontScale="92500" lnSpcReduction="20000"/>
          </a:bodyPr>
          <a:lstStyle/>
          <a:p>
            <a:r>
              <a:rPr lang="ja-JP" altLang="en-US"/>
              <a:t>仮説２についてこれで論理展開が良いのか悩んでいます。アドバイス頂ければ幸いです。</a:t>
            </a:r>
            <a:endParaRPr lang="en-US" altLang="ja-JP" dirty="0"/>
          </a:p>
          <a:p>
            <a:endParaRPr lang="en-US" altLang="ja-JP" dirty="0"/>
          </a:p>
          <a:p>
            <a:r>
              <a:rPr lang="ja-JP" altLang="en-US"/>
              <a:t>仮説１・２共に実験でユーモア広告と非ユーモア広告を被験者に見せ検証をする予定です。そこで、既存の</a:t>
            </a:r>
            <a:r>
              <a:rPr lang="en-US" altLang="ja-JP" dirty="0"/>
              <a:t>CM</a:t>
            </a:r>
            <a:r>
              <a:rPr lang="ja-JP" altLang="en-US"/>
              <a:t>を使うか自作の</a:t>
            </a:r>
            <a:r>
              <a:rPr lang="en-US" altLang="ja-JP" dirty="0"/>
              <a:t>CM</a:t>
            </a:r>
            <a:r>
              <a:rPr lang="ja-JP" altLang="en-US"/>
              <a:t>を使うか検討中です。また、仮説１の共感度合いをどのように測るのかで迷っています。</a:t>
            </a:r>
            <a:endParaRPr lang="en-US" altLang="ja-JP" dirty="0"/>
          </a:p>
          <a:p>
            <a:endParaRPr lang="en-US" altLang="ja-JP" dirty="0"/>
          </a:p>
          <a:p>
            <a:r>
              <a:rPr lang="ja-JP" altLang="en-US"/>
              <a:t>プレアンケートを行い、好感度や評価の高い</a:t>
            </a:r>
            <a:r>
              <a:rPr lang="en-US" altLang="ja-JP" dirty="0"/>
              <a:t>CM</a:t>
            </a:r>
            <a:r>
              <a:rPr lang="ja-JP" altLang="en-US"/>
              <a:t>がどの種類のユーモアが使われているかを分析しようとしています。最初、他の仮説を立てるために行いましたが、仮説が途中で変わってしまったため、この結果は追加検証の際に使用する方向で考えています。</a:t>
            </a:r>
            <a:endParaRPr lang="en-US" altLang="ja-JP"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43</a:t>
            </a:fld>
            <a:endParaRPr kumimoji="1" lang="ja-JP" altLang="en-US"/>
          </a:p>
        </p:txBody>
      </p:sp>
    </p:spTree>
    <p:extLst>
      <p:ext uri="{BB962C8B-B14F-4D97-AF65-F5344CB8AC3E}">
        <p14:creationId xmlns:p14="http://schemas.microsoft.com/office/powerpoint/2010/main" val="28142425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プレアンケート</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lstStyle/>
          <a:p>
            <a:r>
              <a:rPr lang="ja-JP" altLang="en-US"/>
              <a:t>調査概要</a:t>
            </a:r>
            <a:endParaRPr lang="en-US" altLang="ja-JP" dirty="0"/>
          </a:p>
          <a:p>
            <a:pPr marL="0" indent="0">
              <a:buNone/>
            </a:pPr>
            <a:endParaRPr lang="ja-JP" altLang="en-US"/>
          </a:p>
          <a:p>
            <a:pPr marL="457200" lvl="1" indent="0">
              <a:buNone/>
            </a:pPr>
            <a:r>
              <a:rPr lang="ja-JP" altLang="en-US"/>
              <a:t>調査目的：</a:t>
            </a:r>
            <a:r>
              <a:rPr lang="en-US" altLang="ja-JP" dirty="0"/>
              <a:t>2018</a:t>
            </a:r>
            <a:r>
              <a:rPr lang="ja-JP" altLang="en-US"/>
              <a:t>年～</a:t>
            </a:r>
            <a:r>
              <a:rPr lang="en-US" altLang="ja-JP" dirty="0"/>
              <a:t>2019</a:t>
            </a:r>
            <a:r>
              <a:rPr lang="ja-JP" altLang="en-US"/>
              <a:t>年</a:t>
            </a:r>
            <a:r>
              <a:rPr lang="en-US" altLang="ja-JP" dirty="0"/>
              <a:t>6</a:t>
            </a:r>
            <a:r>
              <a:rPr lang="ja-JP" altLang="en-US"/>
              <a:t>月で放映されたユーモア広告において、</a:t>
            </a:r>
            <a:endParaRPr lang="en-US" altLang="ja-JP" dirty="0"/>
          </a:p>
          <a:p>
            <a:pPr marL="1828800" lvl="4" indent="0">
              <a:buNone/>
            </a:pPr>
            <a:r>
              <a:rPr lang="ja-JP" altLang="en-US" sz="2400"/>
              <a:t>どの種類のユーモアが多く使われているのかを把握するため。</a:t>
            </a:r>
          </a:p>
          <a:p>
            <a:pPr marL="457200" lvl="1" indent="0">
              <a:buNone/>
            </a:pPr>
            <a:r>
              <a:rPr lang="ja-JP" altLang="en-US"/>
              <a:t>調査期間：</a:t>
            </a:r>
            <a:r>
              <a:rPr lang="en-US" altLang="ja-JP" dirty="0"/>
              <a:t>2019</a:t>
            </a:r>
            <a:r>
              <a:rPr lang="ja-JP" altLang="en-US"/>
              <a:t>年</a:t>
            </a:r>
            <a:r>
              <a:rPr lang="en-US" altLang="ja-JP" dirty="0"/>
              <a:t>8</a:t>
            </a:r>
            <a:r>
              <a:rPr lang="ja-JP" altLang="en-US"/>
              <a:t>月</a:t>
            </a:r>
            <a:r>
              <a:rPr lang="en-US" altLang="ja-JP" dirty="0"/>
              <a:t>29</a:t>
            </a:r>
            <a:r>
              <a:rPr lang="ja-JP" altLang="en-US"/>
              <a:t>日～</a:t>
            </a:r>
            <a:r>
              <a:rPr lang="en-US" altLang="ja-JP" dirty="0"/>
              <a:t>9</a:t>
            </a:r>
            <a:r>
              <a:rPr lang="ja-JP" altLang="en-US"/>
              <a:t>月</a:t>
            </a:r>
            <a:r>
              <a:rPr lang="en-US" altLang="ja-JP" dirty="0"/>
              <a:t>7</a:t>
            </a:r>
            <a:r>
              <a:rPr lang="ja-JP" altLang="en-US"/>
              <a:t>日</a:t>
            </a:r>
          </a:p>
          <a:p>
            <a:pPr marL="457200" lvl="1" indent="0">
              <a:buNone/>
            </a:pPr>
            <a:r>
              <a:rPr lang="ja-JP" altLang="en-US"/>
              <a:t>調査対象：大学生</a:t>
            </a:r>
          </a:p>
          <a:p>
            <a:pPr marL="457200" lvl="1" indent="0">
              <a:buNone/>
            </a:pPr>
            <a:r>
              <a:rPr lang="ja-JP" altLang="en-US"/>
              <a:t>調査方法：</a:t>
            </a:r>
            <a:r>
              <a:rPr lang="en" altLang="ja-JP" dirty="0" err="1"/>
              <a:t>Qestant</a:t>
            </a:r>
            <a:r>
              <a:rPr lang="ja-JP" altLang="en-US"/>
              <a:t>による</a:t>
            </a:r>
            <a:r>
              <a:rPr lang="en" altLang="ja-JP" dirty="0"/>
              <a:t>WEB</a:t>
            </a:r>
            <a:r>
              <a:rPr lang="ja-JP" altLang="en-US"/>
              <a:t>アンケート</a:t>
            </a:r>
          </a:p>
          <a:p>
            <a:pPr marL="457200" lvl="1" indent="0">
              <a:buNone/>
            </a:pPr>
            <a:r>
              <a:rPr lang="ja-JP" altLang="en-US"/>
              <a:t>サンプル数：</a:t>
            </a:r>
            <a:r>
              <a:rPr lang="en-US" altLang="ja-JP" dirty="0"/>
              <a:t>75</a:t>
            </a:r>
            <a:endParaRPr lang="ja-JP" altLang="en-US"/>
          </a:p>
          <a:p>
            <a:endParaRPr kumimoji="1"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CD0488FE-8899-5E4C-A9B5-B0657E5CE043}"/>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94C17BFF-F7E9-B94B-A4F3-4F663254D261}"/>
              </a:ext>
            </a:extLst>
          </p:cNvPr>
          <p:cNvSpPr>
            <a:spLocks noGrp="1"/>
          </p:cNvSpPr>
          <p:nvPr>
            <p:ph type="sldNum" sz="quarter" idx="12"/>
          </p:nvPr>
        </p:nvSpPr>
        <p:spPr/>
        <p:txBody>
          <a:bodyPr/>
          <a:lstStyle/>
          <a:p>
            <a:fld id="{0E35A073-45BD-4E4B-8276-892D5B9C5FB3}" type="slidenum">
              <a:rPr kumimoji="1" lang="ja-JP" altLang="en-US" smtClean="0"/>
              <a:t>44</a:t>
            </a:fld>
            <a:endParaRPr kumimoji="1" lang="ja-JP" altLang="en-US"/>
          </a:p>
        </p:txBody>
      </p:sp>
    </p:spTree>
    <p:extLst>
      <p:ext uri="{BB962C8B-B14F-4D97-AF65-F5344CB8AC3E}">
        <p14:creationId xmlns:p14="http://schemas.microsoft.com/office/powerpoint/2010/main" val="9488704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プレアンケート</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ormAutofit/>
          </a:bodyPr>
          <a:lstStyle/>
          <a:p>
            <a:r>
              <a:rPr lang="en" altLang="ja-JP" dirty="0"/>
              <a:t>CM</a:t>
            </a:r>
            <a:r>
              <a:rPr lang="ja-JP" altLang="en-US"/>
              <a:t>の選定方法</a:t>
            </a:r>
            <a:endParaRPr lang="en-US" altLang="ja-JP" dirty="0"/>
          </a:p>
          <a:p>
            <a:pPr marL="0" indent="0">
              <a:buNone/>
            </a:pPr>
            <a:endParaRPr lang="ja-JP" altLang="en-US"/>
          </a:p>
          <a:p>
            <a:pPr lvl="1">
              <a:buFont typeface="Wingdings" pitchFamily="2" charset="2"/>
              <a:buChar char="Ø"/>
            </a:pPr>
            <a:r>
              <a:rPr lang="en" altLang="ja-JP" dirty="0"/>
              <a:t>CM</a:t>
            </a:r>
            <a:r>
              <a:rPr lang="ja-JP" altLang="en-US"/>
              <a:t>総合研究所　</a:t>
            </a:r>
            <a:r>
              <a:rPr lang="en-US" altLang="ja-JP" dirty="0"/>
              <a:t>2018</a:t>
            </a:r>
            <a:r>
              <a:rPr lang="ja-JP" altLang="en-US"/>
              <a:t>年度　企業別好感度トップ</a:t>
            </a:r>
            <a:r>
              <a:rPr lang="en-US" altLang="ja-JP" dirty="0"/>
              <a:t>10</a:t>
            </a:r>
          </a:p>
          <a:p>
            <a:pPr lvl="1">
              <a:buFont typeface="Wingdings" pitchFamily="2" charset="2"/>
              <a:buChar char="Ø"/>
            </a:pPr>
            <a:r>
              <a:rPr lang="en" altLang="ja-JP" dirty="0"/>
              <a:t>CM</a:t>
            </a:r>
            <a:r>
              <a:rPr lang="ja-JP" altLang="en-US"/>
              <a:t>総合研究所　</a:t>
            </a:r>
            <a:r>
              <a:rPr lang="en-US" altLang="ja-JP" dirty="0"/>
              <a:t>2018</a:t>
            </a:r>
            <a:r>
              <a:rPr lang="ja-JP" altLang="en-US"/>
              <a:t>年度　</a:t>
            </a:r>
            <a:r>
              <a:rPr lang="en" altLang="ja-JP" dirty="0"/>
              <a:t>CM</a:t>
            </a:r>
            <a:r>
              <a:rPr lang="ja-JP" altLang="en-US"/>
              <a:t>好感度躍進企業トップ</a:t>
            </a:r>
            <a:r>
              <a:rPr lang="en-US" altLang="ja-JP" dirty="0"/>
              <a:t>10</a:t>
            </a:r>
          </a:p>
          <a:p>
            <a:pPr lvl="1">
              <a:buFont typeface="Wingdings" pitchFamily="2" charset="2"/>
              <a:buChar char="Ø"/>
            </a:pPr>
            <a:r>
              <a:rPr lang="en" altLang="ja-JP" dirty="0"/>
              <a:t>CM</a:t>
            </a:r>
            <a:r>
              <a:rPr lang="ja-JP" altLang="en-US"/>
              <a:t>総合研究所　</a:t>
            </a:r>
            <a:r>
              <a:rPr lang="en-US" altLang="ja-JP" dirty="0"/>
              <a:t>2018</a:t>
            </a:r>
            <a:r>
              <a:rPr lang="ja-JP" altLang="en-US"/>
              <a:t>年度　消費者を動かした</a:t>
            </a:r>
            <a:r>
              <a:rPr lang="en" altLang="ja-JP" dirty="0"/>
              <a:t>CM</a:t>
            </a:r>
            <a:r>
              <a:rPr lang="ja-JP" altLang="en-US"/>
              <a:t>展開　特別賞</a:t>
            </a:r>
          </a:p>
          <a:p>
            <a:pPr lvl="1">
              <a:buFont typeface="Wingdings" pitchFamily="2" charset="2"/>
              <a:buChar char="Ø"/>
            </a:pPr>
            <a:r>
              <a:rPr lang="en" altLang="ja-JP" dirty="0"/>
              <a:t>ACC</a:t>
            </a:r>
            <a:r>
              <a:rPr lang="ja-JP" altLang="en"/>
              <a:t>　</a:t>
            </a:r>
            <a:r>
              <a:rPr lang="en" altLang="ja-JP" dirty="0"/>
              <a:t>2018 58th ACC Tokyo Creativity Awards </a:t>
            </a:r>
            <a:r>
              <a:rPr lang="ja-JP" altLang="en"/>
              <a:t>　</a:t>
            </a:r>
          </a:p>
          <a:p>
            <a:pPr marL="457200" lvl="1" indent="0">
              <a:buNone/>
            </a:pPr>
            <a:r>
              <a:rPr lang="ja-JP" altLang="en-US"/>
              <a:t>　フィルム部門カテゴリー</a:t>
            </a:r>
            <a:r>
              <a:rPr lang="en" altLang="ja-JP" dirty="0"/>
              <a:t>A(TVCM)</a:t>
            </a:r>
            <a:r>
              <a:rPr lang="ja-JP" altLang="en"/>
              <a:t>　</a:t>
            </a:r>
            <a:r>
              <a:rPr lang="ja-JP" altLang="en-US"/>
              <a:t>入賞作品</a:t>
            </a:r>
          </a:p>
          <a:p>
            <a:pPr lvl="1">
              <a:buFont typeface="Wingdings" pitchFamily="2" charset="2"/>
              <a:buChar char="Ø"/>
            </a:pPr>
            <a:r>
              <a:rPr lang="en" altLang="ja-JP" dirty="0"/>
              <a:t>NPO</a:t>
            </a:r>
            <a:r>
              <a:rPr lang="ja-JP" altLang="en-US"/>
              <a:t>法人　放送批評懇談会　第</a:t>
            </a:r>
            <a:r>
              <a:rPr lang="en-US" altLang="ja-JP" dirty="0"/>
              <a:t>56</a:t>
            </a:r>
            <a:r>
              <a:rPr lang="ja-JP" altLang="en-US"/>
              <a:t>回</a:t>
            </a:r>
            <a:r>
              <a:rPr lang="en-US" altLang="ja-JP" dirty="0"/>
              <a:t>(2018</a:t>
            </a:r>
            <a:r>
              <a:rPr lang="ja-JP" altLang="en-US"/>
              <a:t>年度</a:t>
            </a:r>
            <a:r>
              <a:rPr lang="en-US" altLang="ja-JP" dirty="0"/>
              <a:t>)</a:t>
            </a:r>
            <a:r>
              <a:rPr lang="ja-JP" altLang="en-US"/>
              <a:t>ギャラクシー賞</a:t>
            </a:r>
          </a:p>
          <a:p>
            <a:pPr lvl="1"/>
            <a:endParaRPr lang="ja-JP" altLang="en-US"/>
          </a:p>
          <a:p>
            <a:pPr marL="457200" lvl="1" indent="0" algn="r">
              <a:buNone/>
            </a:pPr>
            <a:r>
              <a:rPr lang="ja-JP" altLang="en-US"/>
              <a:t>の評価をふまえて</a:t>
            </a:r>
            <a:r>
              <a:rPr lang="en-US" altLang="ja-JP" dirty="0"/>
              <a:t>12</a:t>
            </a:r>
            <a:r>
              <a:rPr lang="ja-JP" altLang="en-US"/>
              <a:t>個の</a:t>
            </a:r>
            <a:r>
              <a:rPr lang="en" altLang="ja-JP" dirty="0"/>
              <a:t>CM</a:t>
            </a:r>
            <a:r>
              <a:rPr lang="ja-JP" altLang="en-US"/>
              <a:t>を選定した。</a:t>
            </a:r>
          </a:p>
          <a:p>
            <a:endParaRPr kumimoji="1"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F37C8D1-0E6F-664F-93E7-08DF2646549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4C0646A2-02CB-CA4F-A58F-C56823FCC39D}"/>
              </a:ext>
            </a:extLst>
          </p:cNvPr>
          <p:cNvSpPr>
            <a:spLocks noGrp="1"/>
          </p:cNvSpPr>
          <p:nvPr>
            <p:ph type="sldNum" sz="quarter" idx="12"/>
          </p:nvPr>
        </p:nvSpPr>
        <p:spPr/>
        <p:txBody>
          <a:bodyPr/>
          <a:lstStyle/>
          <a:p>
            <a:fld id="{0E35A073-45BD-4E4B-8276-892D5B9C5FB3}" type="slidenum">
              <a:rPr kumimoji="1" lang="ja-JP" altLang="en-US" smtClean="0"/>
              <a:t>45</a:t>
            </a:fld>
            <a:endParaRPr kumimoji="1" lang="ja-JP" altLang="en-US"/>
          </a:p>
        </p:txBody>
      </p:sp>
    </p:spTree>
    <p:extLst>
      <p:ext uri="{BB962C8B-B14F-4D97-AF65-F5344CB8AC3E}">
        <p14:creationId xmlns:p14="http://schemas.microsoft.com/office/powerpoint/2010/main" val="2528244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プレアンケート</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lstStyle/>
          <a:p>
            <a:r>
              <a:rPr lang="ja-JP" altLang="en-US"/>
              <a:t>ユーモア広告の分類</a:t>
            </a:r>
            <a:endParaRPr kumimoji="1"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9" name="楕円 3">
            <a:extLst>
              <a:ext uri="{FF2B5EF4-FFF2-40B4-BE49-F238E27FC236}">
                <a16:creationId xmlns:a16="http://schemas.microsoft.com/office/drawing/2014/main" xmlns="" id="{0A3A8184-0A42-624E-83D4-DC9757866FB1}"/>
              </a:ext>
            </a:extLst>
          </p:cNvPr>
          <p:cNvSpPr/>
          <p:nvPr/>
        </p:nvSpPr>
        <p:spPr>
          <a:xfrm>
            <a:off x="1484196" y="2738739"/>
            <a:ext cx="2719882" cy="1145574"/>
          </a:xfrm>
          <a:prstGeom prst="ellipse">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機知性</a:t>
            </a:r>
          </a:p>
        </p:txBody>
      </p:sp>
      <p:sp>
        <p:nvSpPr>
          <p:cNvPr id="10" name="楕円 4">
            <a:extLst>
              <a:ext uri="{FF2B5EF4-FFF2-40B4-BE49-F238E27FC236}">
                <a16:creationId xmlns:a16="http://schemas.microsoft.com/office/drawing/2014/main" xmlns="" id="{119F2C50-5449-6043-A561-5438F1B1C2F8}"/>
              </a:ext>
            </a:extLst>
          </p:cNvPr>
          <p:cNvSpPr/>
          <p:nvPr/>
        </p:nvSpPr>
        <p:spPr>
          <a:xfrm>
            <a:off x="4772572" y="2738739"/>
            <a:ext cx="2719882" cy="1145574"/>
          </a:xfrm>
          <a:prstGeom prst="ellipse">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風刺性</a:t>
            </a:r>
          </a:p>
        </p:txBody>
      </p:sp>
      <p:sp>
        <p:nvSpPr>
          <p:cNvPr id="11" name="楕円 5">
            <a:extLst>
              <a:ext uri="{FF2B5EF4-FFF2-40B4-BE49-F238E27FC236}">
                <a16:creationId xmlns:a16="http://schemas.microsoft.com/office/drawing/2014/main" xmlns="" id="{B6B4E0DA-165A-5B4F-BE0B-C5ABEC8125C6}"/>
              </a:ext>
            </a:extLst>
          </p:cNvPr>
          <p:cNvSpPr/>
          <p:nvPr/>
        </p:nvSpPr>
        <p:spPr>
          <a:xfrm>
            <a:off x="8060949" y="2738739"/>
            <a:ext cx="2719882" cy="1145574"/>
          </a:xfrm>
          <a:prstGeom prst="ellipse">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複雑性</a:t>
            </a:r>
          </a:p>
        </p:txBody>
      </p:sp>
      <p:sp>
        <p:nvSpPr>
          <p:cNvPr id="12" name="楕円 6">
            <a:extLst>
              <a:ext uri="{FF2B5EF4-FFF2-40B4-BE49-F238E27FC236}">
                <a16:creationId xmlns:a16="http://schemas.microsoft.com/office/drawing/2014/main" xmlns="" id="{C100FA05-6C1D-5144-A303-5558980F0DE9}"/>
              </a:ext>
            </a:extLst>
          </p:cNvPr>
          <p:cNvSpPr/>
          <p:nvPr/>
        </p:nvSpPr>
        <p:spPr>
          <a:xfrm>
            <a:off x="4772572" y="4430979"/>
            <a:ext cx="2719882" cy="1145574"/>
          </a:xfrm>
          <a:prstGeom prst="ellipse">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言葉遊び</a:t>
            </a:r>
          </a:p>
        </p:txBody>
      </p:sp>
      <p:sp>
        <p:nvSpPr>
          <p:cNvPr id="13" name="楕円 7">
            <a:extLst>
              <a:ext uri="{FF2B5EF4-FFF2-40B4-BE49-F238E27FC236}">
                <a16:creationId xmlns:a16="http://schemas.microsoft.com/office/drawing/2014/main" xmlns="" id="{21752B3F-DF2F-B343-95D9-81B1F77DC223}"/>
              </a:ext>
            </a:extLst>
          </p:cNvPr>
          <p:cNvSpPr/>
          <p:nvPr/>
        </p:nvSpPr>
        <p:spPr>
          <a:xfrm>
            <a:off x="1479809" y="4484723"/>
            <a:ext cx="2719882" cy="1145574"/>
          </a:xfrm>
          <a:prstGeom prst="ellipse">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日常性</a:t>
            </a:r>
          </a:p>
        </p:txBody>
      </p:sp>
      <p:sp>
        <p:nvSpPr>
          <p:cNvPr id="14" name="楕円 8">
            <a:extLst>
              <a:ext uri="{FF2B5EF4-FFF2-40B4-BE49-F238E27FC236}">
                <a16:creationId xmlns:a16="http://schemas.microsoft.com/office/drawing/2014/main" xmlns="" id="{410E7A9F-1DF3-2745-A640-D01573E3744B}"/>
              </a:ext>
            </a:extLst>
          </p:cNvPr>
          <p:cNvSpPr/>
          <p:nvPr/>
        </p:nvSpPr>
        <p:spPr>
          <a:xfrm>
            <a:off x="8060949" y="4484723"/>
            <a:ext cx="2719882" cy="1145574"/>
          </a:xfrm>
          <a:prstGeom prst="ellipse">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誇張性</a:t>
            </a:r>
            <a:endParaRPr kumimoji="1" lang="ja-JP" altLang="en-US" sz="2400" dirty="0">
              <a:solidFill>
                <a:schemeClr val="tx1"/>
              </a:solidFill>
            </a:endParaRPr>
          </a:p>
        </p:txBody>
      </p:sp>
      <p:sp>
        <p:nvSpPr>
          <p:cNvPr id="3" name="正方形/長方形 2">
            <a:extLst>
              <a:ext uri="{FF2B5EF4-FFF2-40B4-BE49-F238E27FC236}">
                <a16:creationId xmlns:a16="http://schemas.microsoft.com/office/drawing/2014/main" xmlns="" id="{607B7ABC-A76B-F740-8A46-2294EDFD25BA}"/>
              </a:ext>
            </a:extLst>
          </p:cNvPr>
          <p:cNvSpPr/>
          <p:nvPr/>
        </p:nvSpPr>
        <p:spPr>
          <a:xfrm>
            <a:off x="9285667" y="5872389"/>
            <a:ext cx="2068132" cy="369332"/>
          </a:xfrm>
          <a:prstGeom prst="rect">
            <a:avLst/>
          </a:prstGeom>
        </p:spPr>
        <p:txBody>
          <a:bodyPr wrap="square">
            <a:spAutoFit/>
          </a:bodyPr>
          <a:lstStyle/>
          <a:p>
            <a:r>
              <a:rPr lang="ja-JP" altLang="en-US">
                <a:latin typeface="+mn-ea"/>
                <a:cs typeface="MS PGothic" charset="-128"/>
              </a:rPr>
              <a:t>李</a:t>
            </a:r>
            <a:r>
              <a:rPr lang="en-US" altLang="ja-JP" dirty="0">
                <a:latin typeface="+mn-ea"/>
                <a:cs typeface="MS PGothic" charset="-128"/>
              </a:rPr>
              <a:t>(2001)</a:t>
            </a:r>
            <a:r>
              <a:rPr lang="ja-JP" altLang="en-US">
                <a:latin typeface="+mn-ea"/>
                <a:cs typeface="MS PGothic" charset="-128"/>
              </a:rPr>
              <a:t>より作成</a:t>
            </a:r>
          </a:p>
        </p:txBody>
      </p:sp>
      <p:cxnSp>
        <p:nvCxnSpPr>
          <p:cNvPr id="15" name="直線コネクタ 14">
            <a:extLst>
              <a:ext uri="{FF2B5EF4-FFF2-40B4-BE49-F238E27FC236}">
                <a16:creationId xmlns:a16="http://schemas.microsoft.com/office/drawing/2014/main" xmlns="" id="{1F1E1D6A-9805-9945-9393-C8DDEADFA8F0}"/>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4" name="スライド番号プレースホルダー 3">
            <a:extLst>
              <a:ext uri="{FF2B5EF4-FFF2-40B4-BE49-F238E27FC236}">
                <a16:creationId xmlns:a16="http://schemas.microsoft.com/office/drawing/2014/main" xmlns="" id="{A78B0DC5-E4A0-2C49-8E8B-0A880074CF59}"/>
              </a:ext>
            </a:extLst>
          </p:cNvPr>
          <p:cNvSpPr>
            <a:spLocks noGrp="1"/>
          </p:cNvSpPr>
          <p:nvPr>
            <p:ph type="sldNum" sz="quarter" idx="12"/>
          </p:nvPr>
        </p:nvSpPr>
        <p:spPr/>
        <p:txBody>
          <a:bodyPr/>
          <a:lstStyle/>
          <a:p>
            <a:fld id="{0E35A073-45BD-4E4B-8276-892D5B9C5FB3}" type="slidenum">
              <a:rPr kumimoji="1" lang="ja-JP" altLang="en-US" smtClean="0"/>
              <a:t>46</a:t>
            </a:fld>
            <a:endParaRPr kumimoji="1" lang="ja-JP" altLang="en-US"/>
          </a:p>
        </p:txBody>
      </p:sp>
    </p:spTree>
    <p:extLst>
      <p:ext uri="{BB962C8B-B14F-4D97-AF65-F5344CB8AC3E}">
        <p14:creationId xmlns:p14="http://schemas.microsoft.com/office/powerpoint/2010/main" val="30480157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プレアンケート</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lstStyle/>
          <a:p>
            <a:r>
              <a:rPr kumimoji="1" lang="ja-JP" altLang="en-US"/>
              <a:t>質問項目</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6" name="角丸四角形 5">
            <a:extLst>
              <a:ext uri="{FF2B5EF4-FFF2-40B4-BE49-F238E27FC236}">
                <a16:creationId xmlns:a16="http://schemas.microsoft.com/office/drawing/2014/main" xmlns="" id="{46419371-3102-1445-B07C-A8B906315308}"/>
              </a:ext>
            </a:extLst>
          </p:cNvPr>
          <p:cNvSpPr/>
          <p:nvPr/>
        </p:nvSpPr>
        <p:spPr>
          <a:xfrm>
            <a:off x="854798" y="2310407"/>
            <a:ext cx="5157382" cy="1496389"/>
          </a:xfrm>
          <a:prstGeom prst="round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この広告には洗練された雰囲気がある。</a:t>
            </a:r>
            <a:endParaRPr lang="en-US" altLang="ja-JP" dirty="0">
              <a:solidFill>
                <a:prstClr val="black"/>
              </a:solidFill>
            </a:endParaRPr>
          </a:p>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この広告で描かれている</a:t>
            </a:r>
            <a:r>
              <a:rPr lang="ja-JP" altLang="en-US">
                <a:solidFill>
                  <a:prstClr val="black"/>
                </a:solidFill>
              </a:rPr>
              <a:t>内容は知的な面白さ</a:t>
            </a:r>
            <a:r>
              <a:rPr lang="ja-JP" altLang="en-US" dirty="0">
                <a:solidFill>
                  <a:prstClr val="black"/>
                </a:solidFill>
              </a:rPr>
              <a:t>がある。</a:t>
            </a:r>
            <a:endParaRPr lang="en-US" altLang="ja-JP" dirty="0">
              <a:solidFill>
                <a:prstClr val="black"/>
              </a:solidFill>
            </a:endParaRPr>
          </a:p>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この広告にはひとひねりした内容がある。</a:t>
            </a:r>
            <a:endParaRPr lang="en-US" altLang="ja-JP" dirty="0">
              <a:solidFill>
                <a:prstClr val="black"/>
              </a:solidFill>
            </a:endParaRPr>
          </a:p>
        </p:txBody>
      </p:sp>
      <p:sp>
        <p:nvSpPr>
          <p:cNvPr id="9" name="角丸四角形 8">
            <a:extLst>
              <a:ext uri="{FF2B5EF4-FFF2-40B4-BE49-F238E27FC236}">
                <a16:creationId xmlns:a16="http://schemas.microsoft.com/office/drawing/2014/main" xmlns="" id="{D96DF96D-936D-6149-9DCA-A18F64E2C75D}"/>
              </a:ext>
            </a:extLst>
          </p:cNvPr>
          <p:cNvSpPr/>
          <p:nvPr/>
        </p:nvSpPr>
        <p:spPr>
          <a:xfrm>
            <a:off x="6187517" y="3898931"/>
            <a:ext cx="5166283" cy="1252389"/>
          </a:xfrm>
          <a:prstGeom prst="round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この広告には皮肉なところがある。</a:t>
            </a:r>
            <a:endParaRPr lang="en-US" altLang="ja-JP" dirty="0">
              <a:solidFill>
                <a:prstClr val="black"/>
              </a:solidFill>
            </a:endParaRPr>
          </a:p>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この広告は風刺的だ。</a:t>
            </a:r>
            <a:endParaRPr lang="en-US" altLang="ja-JP" dirty="0">
              <a:solidFill>
                <a:prstClr val="black"/>
              </a:solidFill>
            </a:endParaRPr>
          </a:p>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a:t>
            </a:r>
            <a:r>
              <a:rPr lang="ja-JP" altLang="en-US">
                <a:solidFill>
                  <a:prstClr val="black"/>
                </a:solidFill>
              </a:rPr>
              <a:t>広告には辛辣な</a:t>
            </a:r>
            <a:r>
              <a:rPr lang="ja-JP" altLang="en-US" dirty="0">
                <a:solidFill>
                  <a:prstClr val="black"/>
                </a:solidFill>
              </a:rPr>
              <a:t>ところがある。</a:t>
            </a:r>
          </a:p>
        </p:txBody>
      </p:sp>
      <p:sp>
        <p:nvSpPr>
          <p:cNvPr id="10" name="角丸四角形 9">
            <a:extLst>
              <a:ext uri="{FF2B5EF4-FFF2-40B4-BE49-F238E27FC236}">
                <a16:creationId xmlns:a16="http://schemas.microsoft.com/office/drawing/2014/main" xmlns="" id="{086A70DC-6C98-434A-AD31-2E66485D2DEC}"/>
              </a:ext>
            </a:extLst>
          </p:cNvPr>
          <p:cNvSpPr/>
          <p:nvPr/>
        </p:nvSpPr>
        <p:spPr>
          <a:xfrm>
            <a:off x="824018" y="3907025"/>
            <a:ext cx="5181523" cy="1244295"/>
          </a:xfrm>
          <a:prstGeom prst="round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この広告を理解するのに頭を</a:t>
            </a:r>
            <a:r>
              <a:rPr lang="ja-JP" altLang="en-US">
                <a:solidFill>
                  <a:prstClr val="black"/>
                </a:solidFill>
              </a:rPr>
              <a:t>使う。</a:t>
            </a:r>
            <a:endParaRPr lang="en-US" altLang="ja-JP" dirty="0">
              <a:solidFill>
                <a:prstClr val="black"/>
              </a:solidFill>
            </a:endParaRPr>
          </a:p>
          <a:p>
            <a:pPr marL="228600" lvl="0" indent="-228600">
              <a:lnSpc>
                <a:spcPct val="90000"/>
              </a:lnSpc>
              <a:spcBef>
                <a:spcPts val="1000"/>
              </a:spcBef>
              <a:buFont typeface="Arial" panose="020B0604020202020204" pitchFamily="34" charset="0"/>
              <a:buChar char="•"/>
            </a:pPr>
            <a:r>
              <a:rPr lang="ja-JP" altLang="en-US">
                <a:solidFill>
                  <a:prstClr val="black"/>
                </a:solidFill>
              </a:rPr>
              <a:t>この広告の内容は複雑だ。</a:t>
            </a:r>
            <a:endParaRPr lang="en-US" altLang="ja-JP" dirty="0">
              <a:solidFill>
                <a:prstClr val="black"/>
              </a:solidFill>
            </a:endParaRPr>
          </a:p>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この広告の内容は抽象的である。</a:t>
            </a:r>
            <a:endParaRPr lang="en-US" altLang="ja-JP" dirty="0">
              <a:solidFill>
                <a:prstClr val="black"/>
              </a:solidFill>
            </a:endParaRPr>
          </a:p>
        </p:txBody>
      </p:sp>
      <p:sp>
        <p:nvSpPr>
          <p:cNvPr id="11" name="角丸四角形 10">
            <a:extLst>
              <a:ext uri="{FF2B5EF4-FFF2-40B4-BE49-F238E27FC236}">
                <a16:creationId xmlns:a16="http://schemas.microsoft.com/office/drawing/2014/main" xmlns="" id="{DBA40240-553F-6645-B976-34E028A91010}"/>
              </a:ext>
            </a:extLst>
          </p:cNvPr>
          <p:cNvSpPr/>
          <p:nvPr/>
        </p:nvSpPr>
        <p:spPr>
          <a:xfrm>
            <a:off x="6195060" y="5265553"/>
            <a:ext cx="5172922" cy="1066513"/>
          </a:xfrm>
          <a:prstGeom prst="roundRect">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a:lnSpc>
                <a:spcPct val="90000"/>
              </a:lnSpc>
              <a:spcBef>
                <a:spcPts val="1000"/>
              </a:spcBef>
              <a:buFont typeface="Arial" panose="020B0604020202020204" pitchFamily="34" charset="0"/>
              <a:buChar char="•"/>
            </a:pPr>
            <a:r>
              <a:rPr lang="ja-JP" altLang="en-US">
                <a:solidFill>
                  <a:prstClr val="black"/>
                </a:solidFill>
              </a:rPr>
              <a:t>この広告の内容は生活の中でありそうな話だ。</a:t>
            </a:r>
            <a:endParaRPr lang="en-US" altLang="ja-JP" dirty="0">
              <a:solidFill>
                <a:prstClr val="black"/>
              </a:solidFill>
            </a:endParaRPr>
          </a:p>
          <a:p>
            <a:pPr marL="285750" lvl="0" indent="-285750">
              <a:lnSpc>
                <a:spcPct val="90000"/>
              </a:lnSpc>
              <a:spcBef>
                <a:spcPts val="1000"/>
              </a:spcBef>
              <a:buFont typeface="Arial" panose="020B0604020202020204" pitchFamily="34" charset="0"/>
              <a:buChar char="•"/>
            </a:pPr>
            <a:r>
              <a:rPr lang="ja-JP" altLang="en-US">
                <a:solidFill>
                  <a:prstClr val="black"/>
                </a:solidFill>
              </a:rPr>
              <a:t>この</a:t>
            </a:r>
            <a:r>
              <a:rPr lang="ja-JP" altLang="en-US" dirty="0">
                <a:solidFill>
                  <a:prstClr val="black"/>
                </a:solidFill>
              </a:rPr>
              <a:t>広告には日常生活が描かれている。</a:t>
            </a:r>
            <a:endParaRPr lang="en-US" altLang="ja-JP" dirty="0">
              <a:solidFill>
                <a:prstClr val="black"/>
              </a:solidFill>
            </a:endParaRPr>
          </a:p>
        </p:txBody>
      </p:sp>
      <p:sp>
        <p:nvSpPr>
          <p:cNvPr id="12" name="角丸四角形 11">
            <a:extLst>
              <a:ext uri="{FF2B5EF4-FFF2-40B4-BE49-F238E27FC236}">
                <a16:creationId xmlns:a16="http://schemas.microsoft.com/office/drawing/2014/main" xmlns="" id="{7DD629A1-3624-4C4F-9AA0-6CD76B15A9DD}"/>
              </a:ext>
            </a:extLst>
          </p:cNvPr>
          <p:cNvSpPr/>
          <p:nvPr/>
        </p:nvSpPr>
        <p:spPr>
          <a:xfrm>
            <a:off x="838200" y="5263036"/>
            <a:ext cx="5173979" cy="1069030"/>
          </a:xfrm>
          <a:prstGeom prst="roundRect">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この広告にはダジャレがある。</a:t>
            </a:r>
            <a:endParaRPr lang="en-US" altLang="ja-JP" dirty="0">
              <a:solidFill>
                <a:prstClr val="black"/>
              </a:solidFill>
            </a:endParaRPr>
          </a:p>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この広告には言葉遊びがある。</a:t>
            </a:r>
            <a:endParaRPr lang="en-US" altLang="ja-JP" dirty="0">
              <a:solidFill>
                <a:prstClr val="black"/>
              </a:solidFill>
            </a:endParaRPr>
          </a:p>
        </p:txBody>
      </p:sp>
      <p:sp>
        <p:nvSpPr>
          <p:cNvPr id="13" name="角丸四角形 12">
            <a:extLst>
              <a:ext uri="{FF2B5EF4-FFF2-40B4-BE49-F238E27FC236}">
                <a16:creationId xmlns:a16="http://schemas.microsoft.com/office/drawing/2014/main" xmlns="" id="{7E94F0CA-C33B-0B41-A831-9E432EB95380}"/>
              </a:ext>
            </a:extLst>
          </p:cNvPr>
          <p:cNvSpPr/>
          <p:nvPr/>
        </p:nvSpPr>
        <p:spPr>
          <a:xfrm>
            <a:off x="6195060" y="2320058"/>
            <a:ext cx="5158740" cy="1486738"/>
          </a:xfrm>
          <a:prstGeom prst="round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この広告は状況を誇張している。</a:t>
            </a:r>
            <a:endParaRPr lang="en-US" altLang="ja-JP" dirty="0">
              <a:solidFill>
                <a:prstClr val="black"/>
              </a:solidFill>
            </a:endParaRPr>
          </a:p>
          <a:p>
            <a:pPr marL="228600" lvl="0" indent="-228600">
              <a:lnSpc>
                <a:spcPct val="90000"/>
              </a:lnSpc>
              <a:spcBef>
                <a:spcPts val="1000"/>
              </a:spcBef>
              <a:buFont typeface="Arial" panose="020B0604020202020204" pitchFamily="34" charset="0"/>
              <a:buChar char="•"/>
            </a:pPr>
            <a:r>
              <a:rPr lang="ja-JP" altLang="en-US" dirty="0">
                <a:solidFill>
                  <a:prstClr val="black"/>
                </a:solidFill>
              </a:rPr>
              <a:t>この広告は状況</a:t>
            </a:r>
            <a:r>
              <a:rPr lang="ja-JP" altLang="en-US">
                <a:solidFill>
                  <a:prstClr val="black"/>
                </a:solidFill>
              </a:rPr>
              <a:t>を実際を実際以上に重要と思わせる。</a:t>
            </a:r>
            <a:endParaRPr lang="en-US" altLang="ja-JP" dirty="0">
              <a:solidFill>
                <a:prstClr val="black"/>
              </a:solidFill>
            </a:endParaRPr>
          </a:p>
          <a:p>
            <a:pPr marL="228600" lvl="0" indent="-228600">
              <a:lnSpc>
                <a:spcPct val="90000"/>
              </a:lnSpc>
              <a:spcBef>
                <a:spcPts val="1000"/>
              </a:spcBef>
              <a:buFont typeface="Arial" panose="020B0604020202020204" pitchFamily="34" charset="0"/>
              <a:buChar char="•"/>
            </a:pPr>
            <a:r>
              <a:rPr lang="ja-JP" altLang="en-US">
                <a:solidFill>
                  <a:prstClr val="black"/>
                </a:solidFill>
              </a:rPr>
              <a:t>この広告の内容は大げさだ。</a:t>
            </a:r>
            <a:endParaRPr lang="ja-JP" altLang="en-US" dirty="0">
              <a:solidFill>
                <a:prstClr val="black"/>
              </a:solidFill>
            </a:endParaRPr>
          </a:p>
        </p:txBody>
      </p:sp>
      <p:sp>
        <p:nvSpPr>
          <p:cNvPr id="3" name="スライド番号プレースホルダー 2">
            <a:extLst>
              <a:ext uri="{FF2B5EF4-FFF2-40B4-BE49-F238E27FC236}">
                <a16:creationId xmlns:a16="http://schemas.microsoft.com/office/drawing/2014/main" xmlns="" id="{EA5E7EB8-A780-9646-9E6A-B851B81370C8}"/>
              </a:ext>
            </a:extLst>
          </p:cNvPr>
          <p:cNvSpPr>
            <a:spLocks noGrp="1"/>
          </p:cNvSpPr>
          <p:nvPr>
            <p:ph type="sldNum" sz="quarter" idx="12"/>
          </p:nvPr>
        </p:nvSpPr>
        <p:spPr/>
        <p:txBody>
          <a:bodyPr/>
          <a:lstStyle/>
          <a:p>
            <a:fld id="{0E35A073-45BD-4E4B-8276-892D5B9C5FB3}" type="slidenum">
              <a:rPr kumimoji="1" lang="ja-JP" altLang="en-US" smtClean="0"/>
              <a:t>47</a:t>
            </a:fld>
            <a:endParaRPr kumimoji="1" lang="ja-JP" altLang="en-US"/>
          </a:p>
        </p:txBody>
      </p:sp>
    </p:spTree>
    <p:extLst>
      <p:ext uri="{BB962C8B-B14F-4D97-AF65-F5344CB8AC3E}">
        <p14:creationId xmlns:p14="http://schemas.microsoft.com/office/powerpoint/2010/main" val="1549427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参考文献・</a:t>
            </a:r>
            <a:r>
              <a:rPr kumimoji="1"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normAutofit/>
          </a:bodyPr>
          <a:lstStyle/>
          <a:p>
            <a:r>
              <a:rPr lang="en-US" altLang="ja-JP" sz="1800" dirty="0" err="1"/>
              <a:t>Aneta</a:t>
            </a:r>
            <a:r>
              <a:rPr lang="en-US" altLang="ja-JP" sz="1800" dirty="0"/>
              <a:t> D. Iliana P &amp; Elena B (2016). Is humor advertising </a:t>
            </a:r>
            <a:r>
              <a:rPr lang="en-US" altLang="ja-JP" sz="1800" dirty="0" err="1"/>
              <a:t>alwayseffective</a:t>
            </a:r>
            <a:r>
              <a:rPr lang="en-US" altLang="ja-JP" sz="1800" dirty="0"/>
              <a:t>? Parameters for</a:t>
            </a:r>
          </a:p>
          <a:p>
            <a:pPr marL="0" indent="0">
              <a:buNone/>
            </a:pPr>
            <a:r>
              <a:rPr lang="ja-JP" altLang="en-US" sz="1800"/>
              <a:t>　　　</a:t>
            </a:r>
            <a:r>
              <a:rPr lang="en-US" altLang="ja-JP" sz="1800" dirty="0"/>
              <a:t>effective use of humor in advertising. Journal of Management Research, 8(1), 1-19.</a:t>
            </a:r>
          </a:p>
          <a:p>
            <a:r>
              <a:rPr lang="en-US" altLang="ja-JP" sz="1800" dirty="0"/>
              <a:t>Klein, D. M., Bryant, J., &amp; </a:t>
            </a:r>
            <a:r>
              <a:rPr lang="en-US" altLang="ja-JP" sz="1800" dirty="0" err="1"/>
              <a:t>Zillmann</a:t>
            </a:r>
            <a:r>
              <a:rPr lang="en-US" altLang="ja-JP" sz="1800" dirty="0"/>
              <a:t>, D. (1982). Relationship between humor in introductory</a:t>
            </a:r>
          </a:p>
          <a:p>
            <a:pPr marL="0" indent="0">
              <a:buNone/>
            </a:pPr>
            <a:r>
              <a:rPr lang="ja-JP" altLang="en-US" sz="1800"/>
              <a:t>　　　</a:t>
            </a:r>
            <a:r>
              <a:rPr lang="en-US" altLang="ja-JP" sz="1800" dirty="0"/>
              <a:t>textbooks and students ‘ evaluation of the texts’ appeal and effectiveness. Psychological</a:t>
            </a:r>
          </a:p>
          <a:p>
            <a:pPr marL="0" indent="0">
              <a:buNone/>
            </a:pPr>
            <a:r>
              <a:rPr lang="ja-JP" altLang="en-US" sz="1800"/>
              <a:t>　　　</a:t>
            </a:r>
            <a:r>
              <a:rPr lang="en-US" altLang="ja-JP" sz="1800" dirty="0"/>
              <a:t>Reports, 50(1), 235-241. </a:t>
            </a:r>
          </a:p>
          <a:p>
            <a:endParaRPr lang="ja-JP" altLang="en-US" sz="180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48</a:t>
            </a:fld>
            <a:endParaRPr kumimoji="1" lang="ja-JP" altLang="en-US"/>
          </a:p>
        </p:txBody>
      </p:sp>
    </p:spTree>
    <p:extLst>
      <p:ext uri="{BB962C8B-B14F-4D97-AF65-F5344CB8AC3E}">
        <p14:creationId xmlns:p14="http://schemas.microsoft.com/office/powerpoint/2010/main" val="26784593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参考文献・</a:t>
            </a:r>
            <a:r>
              <a:rPr kumimoji="1"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normAutofit fontScale="92500" lnSpcReduction="10000"/>
          </a:bodyPr>
          <a:lstStyle/>
          <a:p>
            <a:r>
              <a:rPr lang="ja-JP" altLang="en-US" sz="1800"/>
              <a:t>井徳正吾 </a:t>
            </a:r>
            <a:r>
              <a:rPr lang="en-US" altLang="ja-JP" sz="1800" dirty="0"/>
              <a:t>(2014).</a:t>
            </a:r>
            <a:r>
              <a:rPr lang="ja-JP" altLang="en-US" sz="1800"/>
              <a:t>「消費行動仮説「</a:t>
            </a:r>
            <a:r>
              <a:rPr lang="en" altLang="ja-JP" sz="1800" dirty="0"/>
              <a:t>A I S E C A S (</a:t>
            </a:r>
            <a:r>
              <a:rPr lang="ja-JP" altLang="en-US" sz="1800"/>
              <a:t>アイシーキャス</a:t>
            </a:r>
            <a:r>
              <a:rPr lang="en-US" altLang="ja-JP" sz="1800" dirty="0"/>
              <a:t>)</a:t>
            </a:r>
            <a:r>
              <a:rPr lang="ja-JP" altLang="en-US" sz="1800"/>
              <a:t>」モデル </a:t>
            </a:r>
            <a:r>
              <a:rPr lang="en-US" altLang="ja-JP" sz="1800" dirty="0"/>
              <a:t>~</a:t>
            </a:r>
            <a:r>
              <a:rPr lang="ja-JP" altLang="en-US" sz="1800"/>
              <a:t>スマートフォン時代</a:t>
            </a:r>
            <a:endParaRPr lang="en-US" altLang="ja-JP" sz="1800" dirty="0"/>
          </a:p>
          <a:p>
            <a:pPr marL="0" indent="0">
              <a:buNone/>
            </a:pPr>
            <a:r>
              <a:rPr lang="ja-JP" altLang="en-US" sz="1800"/>
              <a:t>　　　の新しい消費行動モデルとして</a:t>
            </a:r>
            <a:r>
              <a:rPr lang="en-US" altLang="ja-JP" sz="1800" dirty="0"/>
              <a:t>~ </a:t>
            </a:r>
            <a:r>
              <a:rPr lang="ja-JP" altLang="en-US" sz="1800"/>
              <a:t>」</a:t>
            </a:r>
            <a:r>
              <a:rPr lang="en-US" altLang="ja-JP" sz="1800" dirty="0"/>
              <a:t>『</a:t>
            </a:r>
            <a:r>
              <a:rPr lang="ja-JP" altLang="en-US" sz="1800"/>
              <a:t>文教大学情報学部</a:t>
            </a:r>
            <a:r>
              <a:rPr lang="en-US" altLang="ja-JP" sz="1800" dirty="0"/>
              <a:t> </a:t>
            </a:r>
            <a:r>
              <a:rPr lang="ja-JP" altLang="en-US" sz="1800"/>
              <a:t>情報研究</a:t>
            </a:r>
            <a:r>
              <a:rPr lang="en-US" altLang="ja-JP" sz="1800" dirty="0"/>
              <a:t> 』(50), 1-16.</a:t>
            </a:r>
          </a:p>
          <a:p>
            <a:r>
              <a:rPr lang="ja-JP" altLang="en-US" sz="1800"/>
              <a:t>上野行良</a:t>
            </a:r>
            <a:r>
              <a:rPr lang="en-US" altLang="ja-JP" sz="1800" dirty="0"/>
              <a:t>(1992).</a:t>
            </a:r>
            <a:r>
              <a:rPr lang="ja-JP" altLang="en-US" sz="1800"/>
              <a:t> 「ユーモア現象に関する諸研究とユーモアの分類化について」</a:t>
            </a:r>
            <a:r>
              <a:rPr lang="en-US" altLang="ja-JP" sz="1800" dirty="0"/>
              <a:t>『</a:t>
            </a:r>
            <a:r>
              <a:rPr lang="ja-JP" altLang="en-US" sz="1800"/>
              <a:t>社会心理学研</a:t>
            </a:r>
            <a:endParaRPr lang="en-US" altLang="ja-JP" sz="1800" dirty="0"/>
          </a:p>
          <a:p>
            <a:pPr marL="0" indent="0">
              <a:buNone/>
            </a:pPr>
            <a:r>
              <a:rPr lang="ja-JP" altLang="en-US" sz="1800"/>
              <a:t>　　　究</a:t>
            </a:r>
            <a:r>
              <a:rPr lang="en-US" altLang="ja-JP" sz="1800" dirty="0"/>
              <a:t>』7(2),112-120.</a:t>
            </a:r>
            <a:endParaRPr lang="ja-JP" altLang="en-US" sz="1800"/>
          </a:p>
          <a:p>
            <a:r>
              <a:rPr lang="ja-JP" altLang="en-US" sz="1800"/>
              <a:t>エコノーツ</a:t>
            </a:r>
            <a:r>
              <a:rPr lang="en-US" altLang="ja-JP" sz="1800" dirty="0"/>
              <a:t>(2018).</a:t>
            </a:r>
            <a:r>
              <a:rPr lang="ja-JP" altLang="en-US" sz="1800"/>
              <a:t>「テレビ視聴率</a:t>
            </a:r>
            <a:r>
              <a:rPr lang="en-US" altLang="ja-JP" sz="1800" dirty="0"/>
              <a:t> </a:t>
            </a:r>
            <a:r>
              <a:rPr lang="ja-JP" altLang="en-US" sz="1800"/>
              <a:t>低下の原因・背景</a:t>
            </a:r>
            <a:r>
              <a:rPr lang="en-US" altLang="ja-JP" sz="1800" dirty="0"/>
              <a:t> </a:t>
            </a:r>
            <a:r>
              <a:rPr lang="ja-JP" altLang="en-US" sz="1800"/>
              <a:t>若者のテレビ離れ」</a:t>
            </a:r>
            <a:endParaRPr lang="en-US" altLang="ja-JP" sz="1800" dirty="0"/>
          </a:p>
          <a:p>
            <a:pPr marL="0" indent="0">
              <a:buNone/>
            </a:pPr>
            <a:r>
              <a:rPr lang="ja-JP" altLang="en-US" sz="1800"/>
              <a:t>　　　</a:t>
            </a:r>
            <a:r>
              <a:rPr lang="en" altLang="ja-JP" sz="1800" u="sng" dirty="0">
                <a:hlinkClick r:id="rId2"/>
              </a:rPr>
              <a:t>https://eco-notes.com/207#i</a:t>
            </a:r>
            <a:endParaRPr lang="en" altLang="ja-JP" sz="1800" u="sng" dirty="0"/>
          </a:p>
          <a:p>
            <a:pPr lvl="0"/>
            <a:r>
              <a:rPr lang="ja-JP" altLang="en-US" sz="1800">
                <a:solidFill>
                  <a:prstClr val="black"/>
                </a:solidFill>
              </a:rPr>
              <a:t>大島希巳江</a:t>
            </a:r>
            <a:r>
              <a:rPr lang="en-US" altLang="ja-JP" sz="1800" dirty="0">
                <a:solidFill>
                  <a:prstClr val="black"/>
                </a:solidFill>
              </a:rPr>
              <a:t>(2014).</a:t>
            </a:r>
            <a:r>
              <a:rPr lang="ja-JP" altLang="en-US" sz="1800">
                <a:solidFill>
                  <a:prstClr val="black"/>
                </a:solidFill>
              </a:rPr>
              <a:t>「ユーモアで日本文化を発信し、モチベーションをあげる」</a:t>
            </a:r>
            <a:r>
              <a:rPr lang="en-US" altLang="ja-JP" sz="1800" dirty="0">
                <a:solidFill>
                  <a:prstClr val="black"/>
                </a:solidFill>
              </a:rPr>
              <a:t>『TEACHING      </a:t>
            </a:r>
          </a:p>
          <a:p>
            <a:pPr marL="0" lvl="0" indent="0">
              <a:buNone/>
            </a:pPr>
            <a:r>
              <a:rPr lang="ja-JP" altLang="en-US" sz="1800">
                <a:solidFill>
                  <a:prstClr val="black"/>
                </a:solidFill>
              </a:rPr>
              <a:t>　　　</a:t>
            </a:r>
            <a:r>
              <a:rPr lang="en-US" altLang="ja-JP" sz="1800" dirty="0">
                <a:solidFill>
                  <a:prstClr val="black"/>
                </a:solidFill>
              </a:rPr>
              <a:t>ENGLISH NOW』Vol28.6-7.</a:t>
            </a:r>
            <a:endParaRPr lang="en" altLang="ja-JP" sz="1800" u="sng" dirty="0"/>
          </a:p>
          <a:p>
            <a:pPr lvl="0"/>
            <a:r>
              <a:rPr lang="ja-JP" altLang="en-US" sz="1800">
                <a:solidFill>
                  <a:prstClr val="black"/>
                </a:solidFill>
              </a:rPr>
              <a:t>小縣慎太郎・木谷庸二</a:t>
            </a:r>
            <a:r>
              <a:rPr lang="en-US" altLang="ja-JP" sz="1800" dirty="0">
                <a:solidFill>
                  <a:prstClr val="black"/>
                </a:solidFill>
              </a:rPr>
              <a:t>(2018)</a:t>
            </a:r>
            <a:r>
              <a:rPr lang="ja-JP" altLang="en-US" sz="1800">
                <a:solidFill>
                  <a:prstClr val="black"/>
                </a:solidFill>
              </a:rPr>
              <a:t>「企業と消費者の交流により共感をするウェブサイトの構築」</a:t>
            </a:r>
            <a:r>
              <a:rPr lang="en-US" altLang="ja-JP" sz="1800" dirty="0">
                <a:solidFill>
                  <a:prstClr val="black"/>
                </a:solidFill>
              </a:rPr>
              <a:t>『</a:t>
            </a:r>
            <a:r>
              <a:rPr lang="ja-JP" altLang="en-US" sz="1800">
                <a:solidFill>
                  <a:prstClr val="black"/>
                </a:solidFill>
              </a:rPr>
              <a:t>日本</a:t>
            </a:r>
            <a:endParaRPr lang="en-US" altLang="ja-JP" sz="1800" dirty="0">
              <a:solidFill>
                <a:prstClr val="black"/>
              </a:solidFill>
            </a:endParaRPr>
          </a:p>
          <a:p>
            <a:pPr marL="0" lvl="0" indent="0">
              <a:buNone/>
            </a:pPr>
            <a:r>
              <a:rPr lang="ja-JP" altLang="en-US" sz="1800">
                <a:solidFill>
                  <a:prstClr val="black"/>
                </a:solidFill>
              </a:rPr>
              <a:t>　　　デザイン学会 デザイン学研究 </a:t>
            </a:r>
            <a:r>
              <a:rPr lang="en-US" altLang="ja-JP" sz="1800" dirty="0">
                <a:solidFill>
                  <a:prstClr val="black"/>
                </a:solidFill>
              </a:rPr>
              <a:t>BULLETIN OF JSSD 2018 』502-503.</a:t>
            </a:r>
            <a:endParaRPr lang="en" altLang="ja-JP" sz="1800" u="sng" dirty="0"/>
          </a:p>
          <a:p>
            <a:r>
              <a:rPr lang="en" altLang="ja-JP" sz="1800" dirty="0"/>
              <a:t>ORICON NEWS(2019).</a:t>
            </a:r>
            <a:r>
              <a:rPr lang="ja-JP" altLang="en-US" sz="1800"/>
              <a:t>「寺田心のシャウトで</a:t>
            </a:r>
            <a:r>
              <a:rPr lang="en" altLang="ja-JP" sz="1800" dirty="0"/>
              <a:t>SNS</a:t>
            </a:r>
            <a:r>
              <a:rPr lang="ja-JP" altLang="en-US" sz="1800"/>
              <a:t>をザワつかせた“ブックオフ</a:t>
            </a:r>
            <a:r>
              <a:rPr lang="en" altLang="ja-JP" sz="1800" dirty="0"/>
              <a:t>CM”</a:t>
            </a:r>
            <a:r>
              <a:rPr lang="ja-JP" altLang="en-US" sz="1800"/>
              <a:t>の狙い</a:t>
            </a:r>
            <a:r>
              <a:rPr lang="en-US" altLang="ja-JP" sz="1800" dirty="0"/>
              <a:t>『</a:t>
            </a:r>
            <a:r>
              <a:rPr lang="ja-JP" altLang="en-US" sz="1800"/>
              <a:t>まずは</a:t>
            </a:r>
            <a:endParaRPr lang="en-US" altLang="ja-JP" sz="1800" dirty="0"/>
          </a:p>
          <a:p>
            <a:pPr marL="0" indent="0">
              <a:buNone/>
            </a:pPr>
            <a:r>
              <a:rPr lang="ja-JP" altLang="en-US" sz="1800"/>
              <a:t>　　　過去のイメージの払拭を</a:t>
            </a:r>
            <a:r>
              <a:rPr lang="en-US" altLang="ja-JP" sz="1800" dirty="0"/>
              <a:t>』</a:t>
            </a:r>
            <a:r>
              <a:rPr lang="ja-JP" altLang="en-US" sz="1800"/>
              <a:t>」</a:t>
            </a:r>
            <a:r>
              <a:rPr lang="en" altLang="ja-JP" sz="1800" dirty="0">
                <a:hlinkClick r:id="rId3"/>
              </a:rPr>
              <a:t>https://www.oricon.co.jp/special/52923/</a:t>
            </a:r>
            <a:endParaRPr lang="en-US" altLang="ja-JP" sz="1800" u="sng" dirty="0"/>
          </a:p>
          <a:p>
            <a:r>
              <a:rPr lang="en" altLang="ja-JP" sz="1800" dirty="0" err="1"/>
              <a:t>CyberAgent</a:t>
            </a:r>
            <a:r>
              <a:rPr lang="ja-JP" altLang="en-US" sz="1800"/>
              <a:t>「インターネット広告」</a:t>
            </a:r>
            <a:r>
              <a:rPr lang="en" altLang="ja-JP" sz="1800" dirty="0">
                <a:hlinkClick r:id="rId4"/>
              </a:rPr>
              <a:t>https://www.cyberagent.co.jp/ir/superiority/internetad/</a:t>
            </a:r>
            <a:endParaRPr lang="en" altLang="ja-JP" sz="1800"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49</a:t>
            </a:fld>
            <a:endParaRPr kumimoji="1" lang="ja-JP" altLang="en-US"/>
          </a:p>
        </p:txBody>
      </p:sp>
    </p:spTree>
    <p:extLst>
      <p:ext uri="{BB962C8B-B14F-4D97-AF65-F5344CB8AC3E}">
        <p14:creationId xmlns:p14="http://schemas.microsoft.com/office/powerpoint/2010/main" val="1407095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ctr"/>
          <a:lstStyle/>
          <a:p>
            <a:pPr marL="0" indent="0" algn="ctr">
              <a:buNone/>
            </a:pPr>
            <a:r>
              <a:rPr lang="ja-JP" altLang="en-US" dirty="0"/>
              <a:t>これら</a:t>
            </a:r>
            <a:r>
              <a:rPr lang="ja-JP" altLang="en-US"/>
              <a:t>の</a:t>
            </a:r>
            <a:r>
              <a:rPr lang="en-US" altLang="ja-JP" dirty="0"/>
              <a:t>CM</a:t>
            </a:r>
            <a:r>
              <a:rPr lang="ja-JP" altLang="en-US"/>
              <a:t>、ご存知</a:t>
            </a:r>
            <a:r>
              <a:rPr lang="ja-JP" altLang="en-US" dirty="0"/>
              <a:t>ない方もいらっしゃるのでは？</a:t>
            </a:r>
            <a:endParaRPr kumimoji="1" lang="ja-JP" altLang="en-US"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5</a:t>
            </a:fld>
            <a:endParaRPr kumimoji="1" lang="ja-JP" altLang="en-US"/>
          </a:p>
        </p:txBody>
      </p:sp>
    </p:spTree>
    <p:extLst>
      <p:ext uri="{BB962C8B-B14F-4D97-AF65-F5344CB8AC3E}">
        <p14:creationId xmlns:p14="http://schemas.microsoft.com/office/powerpoint/2010/main" val="29389564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参考文献・</a:t>
            </a:r>
            <a:r>
              <a:rPr kumimoji="1"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normAutofit fontScale="92500" lnSpcReduction="10000"/>
          </a:bodyPr>
          <a:lstStyle/>
          <a:p>
            <a:pPr lvl="0"/>
            <a:r>
              <a:rPr lang="ja-JP" altLang="en-US" sz="1800">
                <a:solidFill>
                  <a:prstClr val="black"/>
                </a:solidFill>
              </a:rPr>
              <a:t>杉浦晶子・杉浦伸</a:t>
            </a:r>
            <a:r>
              <a:rPr lang="en-US" altLang="ja-JP" sz="1800" dirty="0">
                <a:solidFill>
                  <a:prstClr val="black"/>
                </a:solidFill>
              </a:rPr>
              <a:t>(2016).</a:t>
            </a:r>
            <a:r>
              <a:rPr lang="ja-JP" altLang="en-US" sz="1800">
                <a:solidFill>
                  <a:prstClr val="black"/>
                </a:solidFill>
              </a:rPr>
              <a:t>「高等教育における </a:t>
            </a:r>
            <a:r>
              <a:rPr lang="en" altLang="ja-JP" sz="1800" dirty="0">
                <a:solidFill>
                  <a:prstClr val="black"/>
                </a:solidFill>
              </a:rPr>
              <a:t>SNS </a:t>
            </a:r>
            <a:r>
              <a:rPr lang="ja-JP" altLang="en-US" sz="1800">
                <a:solidFill>
                  <a:prstClr val="black"/>
                </a:solidFill>
              </a:rPr>
              <a:t>活用に関する文献レビューと取組事例の報告 」</a:t>
            </a:r>
            <a:endParaRPr lang="en-US" altLang="ja-JP" sz="1800" dirty="0">
              <a:solidFill>
                <a:prstClr val="black"/>
              </a:solidFill>
            </a:endParaRPr>
          </a:p>
          <a:p>
            <a:pPr marL="0" lvl="0" indent="0">
              <a:buNone/>
            </a:pPr>
            <a:r>
              <a:rPr lang="ja-JP" altLang="en-US" sz="1800">
                <a:solidFill>
                  <a:prstClr val="black"/>
                </a:solidFill>
              </a:rPr>
              <a:t>　　　</a:t>
            </a:r>
            <a:r>
              <a:rPr lang="en-US" altLang="ja-JP" sz="1800" dirty="0">
                <a:solidFill>
                  <a:prstClr val="black"/>
                </a:solidFill>
              </a:rPr>
              <a:t>『</a:t>
            </a:r>
            <a:r>
              <a:rPr lang="ja-JP" altLang="en-US" sz="1800">
                <a:solidFill>
                  <a:prstClr val="black"/>
                </a:solidFill>
              </a:rPr>
              <a:t>愛知工業大学報告</a:t>
            </a:r>
            <a:r>
              <a:rPr lang="en-US" altLang="ja-JP" sz="1800" dirty="0">
                <a:solidFill>
                  <a:prstClr val="black"/>
                </a:solidFill>
              </a:rPr>
              <a:t>』(51), 25-29. </a:t>
            </a:r>
            <a:r>
              <a:rPr lang="en" altLang="ja-JP" sz="1800" dirty="0">
                <a:solidFill>
                  <a:prstClr val="black"/>
                </a:solidFill>
              </a:rPr>
              <a:t>http://</a:t>
            </a:r>
            <a:r>
              <a:rPr lang="en" altLang="ja-JP" sz="1800" dirty="0" err="1">
                <a:solidFill>
                  <a:prstClr val="black"/>
                </a:solidFill>
              </a:rPr>
              <a:t>repository.aitech.ac.jp</a:t>
            </a:r>
            <a:r>
              <a:rPr lang="en" altLang="ja-JP" sz="1800" dirty="0">
                <a:solidFill>
                  <a:prstClr val="black"/>
                </a:solidFill>
              </a:rPr>
              <a:t>/</a:t>
            </a:r>
            <a:r>
              <a:rPr lang="en" altLang="ja-JP" sz="1800" dirty="0" err="1">
                <a:solidFill>
                  <a:prstClr val="black"/>
                </a:solidFill>
              </a:rPr>
              <a:t>dspace</a:t>
            </a:r>
            <a:r>
              <a:rPr lang="en" altLang="ja-JP" sz="1800" dirty="0">
                <a:solidFill>
                  <a:prstClr val="black"/>
                </a:solidFill>
              </a:rPr>
              <a:t>/bitstream/11133/3093/1</a:t>
            </a:r>
          </a:p>
          <a:p>
            <a:pPr marL="0" lvl="0" indent="0">
              <a:buNone/>
            </a:pPr>
            <a:r>
              <a:rPr lang="ja-JP" altLang="en-US" sz="1800">
                <a:solidFill>
                  <a:prstClr val="black"/>
                </a:solidFill>
              </a:rPr>
              <a:t>　　　</a:t>
            </a:r>
            <a:r>
              <a:rPr lang="en" altLang="ja-JP" sz="1800" dirty="0">
                <a:solidFill>
                  <a:prstClr val="black"/>
                </a:solidFill>
              </a:rPr>
              <a:t>/</a:t>
            </a:r>
            <a:r>
              <a:rPr lang="ja-JP" altLang="en-US" sz="1800">
                <a:solidFill>
                  <a:prstClr val="black"/>
                </a:solidFill>
              </a:rPr>
              <a:t>紀要</a:t>
            </a:r>
            <a:r>
              <a:rPr lang="en-US" altLang="ja-JP" sz="1800" dirty="0">
                <a:solidFill>
                  <a:prstClr val="black"/>
                </a:solidFill>
              </a:rPr>
              <a:t>51</a:t>
            </a:r>
            <a:r>
              <a:rPr lang="ja-JP" altLang="en-US" sz="1800">
                <a:solidFill>
                  <a:prstClr val="black"/>
                </a:solidFill>
              </a:rPr>
              <a:t>号</a:t>
            </a:r>
            <a:r>
              <a:rPr lang="en-US" altLang="ja-JP" sz="1800" dirty="0">
                <a:solidFill>
                  <a:prstClr val="black"/>
                </a:solidFill>
              </a:rPr>
              <a:t>%28</a:t>
            </a:r>
            <a:r>
              <a:rPr lang="en" altLang="ja-JP" sz="1800" dirty="0">
                <a:solidFill>
                  <a:prstClr val="black"/>
                </a:solidFill>
              </a:rPr>
              <a:t>p25-p29%29.pdf</a:t>
            </a:r>
            <a:endParaRPr lang="en-US" altLang="ja-JP" sz="1800" dirty="0">
              <a:solidFill>
                <a:prstClr val="black"/>
              </a:solidFill>
            </a:endParaRPr>
          </a:p>
          <a:p>
            <a:pPr lvl="0"/>
            <a:r>
              <a:rPr lang="ja-JP" altLang="en-US" sz="1800">
                <a:solidFill>
                  <a:prstClr val="black"/>
                </a:solidFill>
              </a:rPr>
              <a:t>泉水清志 </a:t>
            </a:r>
            <a:r>
              <a:rPr lang="en-US" altLang="ja-JP" sz="1800" dirty="0">
                <a:solidFill>
                  <a:prstClr val="black"/>
                </a:solidFill>
              </a:rPr>
              <a:t>(2014).</a:t>
            </a:r>
            <a:r>
              <a:rPr lang="ja-JP" altLang="en-US" sz="1800">
                <a:solidFill>
                  <a:prstClr val="black"/>
                </a:solidFill>
              </a:rPr>
              <a:t>「ソーシャルメディアの共感が購買行動に及ぼす影響</a:t>
            </a:r>
            <a:r>
              <a:rPr lang="en-US" altLang="ja-JP" sz="1800" dirty="0">
                <a:solidFill>
                  <a:prstClr val="black"/>
                </a:solidFill>
              </a:rPr>
              <a:t>―― </a:t>
            </a:r>
            <a:r>
              <a:rPr lang="ja-JP" altLang="en-US" sz="1800">
                <a:solidFill>
                  <a:prstClr val="black"/>
                </a:solidFill>
              </a:rPr>
              <a:t>ソーシャルメディア利</a:t>
            </a:r>
            <a:endParaRPr lang="en-US" altLang="ja-JP" sz="1800" dirty="0">
              <a:solidFill>
                <a:prstClr val="black"/>
              </a:solidFill>
            </a:endParaRPr>
          </a:p>
          <a:p>
            <a:pPr marL="0" lvl="0" indent="0">
              <a:buNone/>
            </a:pPr>
            <a:r>
              <a:rPr lang="ja-JP" altLang="en-US" sz="1800">
                <a:solidFill>
                  <a:prstClr val="black"/>
                </a:solidFill>
              </a:rPr>
              <a:t>　　　用度と口コミ経験からの検討 </a:t>
            </a:r>
            <a:r>
              <a:rPr lang="en-US" altLang="ja-JP" sz="1800" dirty="0">
                <a:solidFill>
                  <a:prstClr val="black"/>
                </a:solidFill>
              </a:rPr>
              <a:t>―― </a:t>
            </a:r>
            <a:r>
              <a:rPr lang="ja-JP" altLang="en-US" sz="1800">
                <a:solidFill>
                  <a:prstClr val="black"/>
                </a:solidFill>
              </a:rPr>
              <a:t>」</a:t>
            </a:r>
            <a:r>
              <a:rPr lang="en-US" altLang="ja-JP" sz="1800" dirty="0">
                <a:solidFill>
                  <a:prstClr val="black"/>
                </a:solidFill>
              </a:rPr>
              <a:t>『</a:t>
            </a:r>
            <a:r>
              <a:rPr lang="ja-JP" altLang="en-US" sz="1800">
                <a:solidFill>
                  <a:prstClr val="black"/>
                </a:solidFill>
              </a:rPr>
              <a:t>育英短期大学研究紀要</a:t>
            </a:r>
            <a:r>
              <a:rPr lang="en-US" altLang="ja-JP" sz="1800" dirty="0">
                <a:solidFill>
                  <a:prstClr val="black"/>
                </a:solidFill>
              </a:rPr>
              <a:t>』(31), 1-14.</a:t>
            </a:r>
          </a:p>
          <a:p>
            <a:pPr marL="0" lvl="0" indent="0">
              <a:buNone/>
            </a:pPr>
            <a:r>
              <a:rPr lang="ja-JP" altLang="en-US" sz="1800">
                <a:solidFill>
                  <a:prstClr val="black"/>
                </a:solidFill>
              </a:rPr>
              <a:t>　　　</a:t>
            </a:r>
            <a:r>
              <a:rPr lang="en" altLang="ja-JP" sz="1800" dirty="0">
                <a:solidFill>
                  <a:prstClr val="black"/>
                </a:solidFill>
                <a:hlinkClick r:id="rId2"/>
              </a:rPr>
              <a:t>https://gair.media.gunma-u.ac.jp/dspace/bitstream/10087/8352/1/01_Sensui.pdf</a:t>
            </a:r>
            <a:endParaRPr lang="en" altLang="ja-JP" sz="1800" dirty="0">
              <a:solidFill>
                <a:prstClr val="black"/>
              </a:solidFill>
            </a:endParaRPr>
          </a:p>
          <a:p>
            <a:r>
              <a:rPr lang="ja-JP" altLang="en-US" sz="1800"/>
              <a:t>総務省情報通信政策研究所 </a:t>
            </a:r>
            <a:r>
              <a:rPr lang="en-US" altLang="ja-JP" sz="1800" dirty="0"/>
              <a:t>(2018).</a:t>
            </a:r>
            <a:r>
              <a:rPr lang="ja-JP" altLang="en-US" sz="1800"/>
              <a:t>「平成</a:t>
            </a:r>
            <a:r>
              <a:rPr lang="en-US" altLang="ja-JP" sz="1800" dirty="0"/>
              <a:t>29</a:t>
            </a:r>
            <a:r>
              <a:rPr lang="ja-JP" altLang="en-US" sz="1800"/>
              <a:t>年情報通信メディアの利用時間と情報行動に関する</a:t>
            </a:r>
            <a:endParaRPr lang="en-US" altLang="ja-JP" sz="1800" dirty="0"/>
          </a:p>
          <a:p>
            <a:pPr marL="0" indent="0">
              <a:buNone/>
            </a:pPr>
            <a:r>
              <a:rPr lang="ja-JP" altLang="en-US" sz="1800"/>
              <a:t>　　　調査報告書 」</a:t>
            </a:r>
            <a:r>
              <a:rPr lang="en" altLang="ja-JP" sz="1800" dirty="0">
                <a:hlinkClick r:id="rId3"/>
              </a:rPr>
              <a:t>http://www.soumu.go.jp/main_content/000564529.pdf</a:t>
            </a:r>
            <a:endParaRPr lang="en" altLang="ja-JP" sz="1800" dirty="0"/>
          </a:p>
          <a:p>
            <a:pPr lvl="0"/>
            <a:r>
              <a:rPr lang="ja-JP" altLang="en-US" sz="1800">
                <a:solidFill>
                  <a:prstClr val="black"/>
                </a:solidFill>
              </a:rPr>
              <a:t>竹内淑恵 </a:t>
            </a:r>
            <a:r>
              <a:rPr lang="en-US" altLang="ja-JP" sz="1800" dirty="0">
                <a:solidFill>
                  <a:prstClr val="black"/>
                </a:solidFill>
              </a:rPr>
              <a:t>(2016).</a:t>
            </a:r>
            <a:r>
              <a:rPr lang="ja-JP" altLang="en-US" sz="1800">
                <a:solidFill>
                  <a:prstClr val="black"/>
                </a:solidFill>
              </a:rPr>
              <a:t>「</a:t>
            </a:r>
            <a:r>
              <a:rPr lang="en" altLang="ja-JP" sz="1800" dirty="0">
                <a:solidFill>
                  <a:prstClr val="black"/>
                </a:solidFill>
              </a:rPr>
              <a:t>Facebook </a:t>
            </a:r>
            <a:r>
              <a:rPr lang="ja-JP" altLang="en-US" sz="1800">
                <a:solidFill>
                  <a:prstClr val="black"/>
                </a:solidFill>
              </a:rPr>
              <a:t>ページにおける共感の発生要因と コミュニケーション効果」</a:t>
            </a:r>
            <a:r>
              <a:rPr lang="en-US" altLang="ja-JP" sz="1800" dirty="0">
                <a:solidFill>
                  <a:prstClr val="black"/>
                </a:solidFill>
              </a:rPr>
              <a:t>『</a:t>
            </a:r>
            <a:r>
              <a:rPr lang="ja-JP" altLang="en-US" sz="1800">
                <a:solidFill>
                  <a:prstClr val="black"/>
                </a:solidFill>
              </a:rPr>
              <a:t>イノ</a:t>
            </a:r>
            <a:endParaRPr lang="en-US" altLang="ja-JP" sz="1800" dirty="0">
              <a:solidFill>
                <a:prstClr val="black"/>
              </a:solidFill>
            </a:endParaRPr>
          </a:p>
          <a:p>
            <a:pPr marL="0" lvl="0" indent="0">
              <a:buNone/>
            </a:pPr>
            <a:r>
              <a:rPr lang="ja-JP" altLang="en-US" sz="1800">
                <a:solidFill>
                  <a:prstClr val="black"/>
                </a:solidFill>
              </a:rPr>
              <a:t>　　　ベーション・マネジメント</a:t>
            </a:r>
            <a:r>
              <a:rPr lang="en-US" altLang="ja-JP" sz="1800" dirty="0">
                <a:solidFill>
                  <a:prstClr val="black"/>
                </a:solidFill>
              </a:rPr>
              <a:t>』(13), 1-26. </a:t>
            </a:r>
          </a:p>
          <a:p>
            <a:r>
              <a:rPr lang="ja-JP" altLang="en-US" sz="1800"/>
              <a:t>電通</a:t>
            </a:r>
            <a:r>
              <a:rPr lang="en-US" altLang="ja-JP" sz="1800" dirty="0"/>
              <a:t>(2011).</a:t>
            </a:r>
            <a:r>
              <a:rPr lang="ja-JP" altLang="en-US" sz="1800"/>
              <a:t>「電通</a:t>
            </a:r>
            <a:r>
              <a:rPr lang="en-US" altLang="ja-JP" sz="1800" dirty="0"/>
              <a:t>『</a:t>
            </a:r>
            <a:r>
              <a:rPr lang="ja-JP" altLang="en-US" sz="1800"/>
              <a:t>サトナオ・オープン・ラボ</a:t>
            </a:r>
            <a:r>
              <a:rPr lang="en-US" altLang="ja-JP" sz="1800" dirty="0"/>
              <a:t>』</a:t>
            </a:r>
            <a:r>
              <a:rPr lang="ja-JP" altLang="en-US" sz="1800"/>
              <a:t>が ソーシャルメディアに対応した消費行動モデ</a:t>
            </a:r>
            <a:endParaRPr lang="en-US" altLang="ja-JP" sz="1800" dirty="0"/>
          </a:p>
          <a:p>
            <a:pPr marL="0" indent="0">
              <a:buNone/>
            </a:pPr>
            <a:r>
              <a:rPr lang="ja-JP" altLang="en-US" sz="1800"/>
              <a:t>　　　ル概念</a:t>
            </a:r>
            <a:r>
              <a:rPr lang="en-US" altLang="ja-JP" sz="1800" dirty="0"/>
              <a:t>『</a:t>
            </a:r>
            <a:r>
              <a:rPr lang="en" altLang="ja-JP" sz="1800" dirty="0"/>
              <a:t>SIPS』</a:t>
            </a:r>
            <a:r>
              <a:rPr lang="ja-JP" altLang="en-US" sz="1800"/>
              <a:t>を発表 」</a:t>
            </a:r>
            <a:r>
              <a:rPr lang="en" altLang="ja-JP" sz="1800" dirty="0">
                <a:hlinkClick r:id="rId4"/>
              </a:rPr>
              <a:t>http://www.dentsu.co.jp/news/release/pdf-cms/2011009-</a:t>
            </a:r>
            <a:endParaRPr lang="en" altLang="ja-JP" sz="1800" dirty="0"/>
          </a:p>
          <a:p>
            <a:pPr marL="0" indent="0">
              <a:buNone/>
            </a:pPr>
            <a:r>
              <a:rPr lang="ja-JP" altLang="en-US" sz="1800"/>
              <a:t>　　　</a:t>
            </a:r>
            <a:r>
              <a:rPr lang="en" altLang="ja-JP" sz="1800" dirty="0"/>
              <a:t>0131.pdf</a:t>
            </a:r>
          </a:p>
          <a:p>
            <a:pPr marL="0" lvl="0" indent="0">
              <a:buNone/>
            </a:pPr>
            <a:endParaRPr lang="en" altLang="ja-JP" sz="1800" dirty="0">
              <a:solidFill>
                <a:prstClr val="black"/>
              </a:solidFill>
            </a:endParaRPr>
          </a:p>
          <a:p>
            <a:endParaRPr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50</a:t>
            </a:fld>
            <a:endParaRPr kumimoji="1" lang="ja-JP" altLang="en-US"/>
          </a:p>
        </p:txBody>
      </p:sp>
    </p:spTree>
    <p:extLst>
      <p:ext uri="{BB962C8B-B14F-4D97-AF65-F5344CB8AC3E}">
        <p14:creationId xmlns:p14="http://schemas.microsoft.com/office/powerpoint/2010/main" val="40140574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参考文献・</a:t>
            </a:r>
            <a:r>
              <a:rPr kumimoji="1"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normAutofit fontScale="92500" lnSpcReduction="10000"/>
          </a:bodyPr>
          <a:lstStyle/>
          <a:p>
            <a:pPr lvl="0"/>
            <a:r>
              <a:rPr lang="ja-JP" altLang="en-US" sz="1800">
                <a:solidFill>
                  <a:prstClr val="black"/>
                </a:solidFill>
              </a:rPr>
              <a:t>電通</a:t>
            </a:r>
            <a:r>
              <a:rPr lang="en-US" altLang="ja-JP" sz="1800" dirty="0">
                <a:solidFill>
                  <a:prstClr val="black"/>
                </a:solidFill>
              </a:rPr>
              <a:t>(2011).</a:t>
            </a:r>
            <a:r>
              <a:rPr lang="ja-JP" altLang="en-US" sz="1800">
                <a:solidFill>
                  <a:prstClr val="black"/>
                </a:solidFill>
              </a:rPr>
              <a:t>「電通ソーシャルメディアラボがソーシャルメディアの 企業ブランド・消費に与える</a:t>
            </a:r>
            <a:endParaRPr lang="en-US" altLang="ja-JP" sz="1800" dirty="0">
              <a:solidFill>
                <a:prstClr val="black"/>
              </a:solidFill>
            </a:endParaRPr>
          </a:p>
          <a:p>
            <a:pPr marL="0" lvl="0" indent="0">
              <a:buNone/>
            </a:pPr>
            <a:r>
              <a:rPr lang="ja-JP" altLang="en-US" sz="1800">
                <a:solidFill>
                  <a:prstClr val="black"/>
                </a:solidFill>
              </a:rPr>
              <a:t>　　　影響を調査 </a:t>
            </a:r>
            <a:r>
              <a:rPr lang="en-US" altLang="ja-JP" sz="1800" dirty="0">
                <a:solidFill>
                  <a:prstClr val="black"/>
                </a:solidFill>
              </a:rPr>
              <a:t>~</a:t>
            </a:r>
            <a:r>
              <a:rPr lang="ja-JP" altLang="en-US" sz="1800">
                <a:solidFill>
                  <a:prstClr val="black"/>
                </a:solidFill>
              </a:rPr>
              <a:t>友達の評価が企業ブランドや消費に影響する</a:t>
            </a:r>
            <a:r>
              <a:rPr lang="en-US" altLang="ja-JP" sz="1800" dirty="0">
                <a:solidFill>
                  <a:prstClr val="black"/>
                </a:solidFill>
              </a:rPr>
              <a:t>『</a:t>
            </a:r>
            <a:r>
              <a:rPr lang="ja-JP" altLang="en-US" sz="1800">
                <a:solidFill>
                  <a:prstClr val="black"/>
                </a:solidFill>
              </a:rPr>
              <a:t>ソーシャル型消費</a:t>
            </a:r>
            <a:r>
              <a:rPr lang="en-US" altLang="ja-JP" sz="1800" dirty="0">
                <a:solidFill>
                  <a:prstClr val="black"/>
                </a:solidFill>
              </a:rPr>
              <a:t>』</a:t>
            </a:r>
            <a:r>
              <a:rPr lang="ja-JP" altLang="en-US" sz="1800">
                <a:solidFill>
                  <a:prstClr val="black"/>
                </a:solidFill>
              </a:rPr>
              <a:t>が浸透</a:t>
            </a:r>
            <a:r>
              <a:rPr lang="en-US" altLang="ja-JP" sz="1800" dirty="0">
                <a:solidFill>
                  <a:prstClr val="black"/>
                </a:solidFill>
              </a:rPr>
              <a:t>~ </a:t>
            </a:r>
            <a:r>
              <a:rPr lang="ja-JP" altLang="en-US" sz="1800">
                <a:solidFill>
                  <a:prstClr val="black"/>
                </a:solidFill>
              </a:rPr>
              <a:t>」</a:t>
            </a:r>
            <a:endParaRPr lang="en-US" altLang="ja-JP" sz="1800" dirty="0">
              <a:solidFill>
                <a:prstClr val="black"/>
              </a:solidFill>
            </a:endParaRPr>
          </a:p>
          <a:p>
            <a:pPr marL="0" lvl="0" indent="0">
              <a:buNone/>
            </a:pPr>
            <a:r>
              <a:rPr lang="ja-JP" altLang="en-US" sz="1800">
                <a:solidFill>
                  <a:prstClr val="black"/>
                </a:solidFill>
              </a:rPr>
              <a:t>　　　</a:t>
            </a:r>
            <a:r>
              <a:rPr lang="en" altLang="ja-JP" sz="1800" dirty="0">
                <a:solidFill>
                  <a:prstClr val="black"/>
                </a:solidFill>
                <a:hlinkClick r:id="rId2">
                  <a:extLst>
                    <a:ext uri="{A12FA001-AC4F-418D-AE19-62706E023703}">
                      <ahyp:hlinkClr xmlns:ahyp="http://schemas.microsoft.com/office/drawing/2018/hyperlinkcolor" xmlns="" val="tx"/>
                    </a:ext>
                  </a:extLst>
                </a:hlinkClick>
              </a:rPr>
              <a:t>http://www.dentsu.co.jp/news/release/2011/pdf/2011121-1025.pdf</a:t>
            </a:r>
            <a:endParaRPr lang="en-US" altLang="ja-JP" sz="1800" dirty="0"/>
          </a:p>
          <a:p>
            <a:r>
              <a:rPr lang="ja-JP" altLang="en-US" sz="1800"/>
              <a:t>電通</a:t>
            </a:r>
            <a:r>
              <a:rPr lang="en-US" altLang="ja-JP" sz="1800" dirty="0"/>
              <a:t>(2018). </a:t>
            </a:r>
            <a:r>
              <a:rPr lang="ja-JP" altLang="en-US" sz="1800"/>
              <a:t>「</a:t>
            </a:r>
            <a:r>
              <a:rPr lang="en-US" altLang="ja-JP" sz="1800" dirty="0"/>
              <a:t>2018</a:t>
            </a:r>
            <a:r>
              <a:rPr lang="ja-JP" altLang="en-US" sz="1800"/>
              <a:t>年　日本の広告費　ナレッジ＆データ」</a:t>
            </a:r>
            <a:endParaRPr lang="en-US" altLang="ja-JP" sz="1800" dirty="0"/>
          </a:p>
          <a:p>
            <a:pPr marL="914400" lvl="2" indent="0">
              <a:buNone/>
            </a:pPr>
            <a:r>
              <a:rPr lang="en" altLang="ja-JP" sz="1800" u="sng" dirty="0">
                <a:hlinkClick r:id="rId3"/>
              </a:rPr>
              <a:t>http://www.dentsu.co.jp/knowledge/ad_cost/2018/</a:t>
            </a:r>
            <a:endParaRPr lang="en-US" altLang="ja-JP" sz="1800" dirty="0">
              <a:solidFill>
                <a:prstClr val="black"/>
              </a:solidFill>
            </a:endParaRPr>
          </a:p>
          <a:p>
            <a:pPr lvl="0"/>
            <a:r>
              <a:rPr lang="ja-JP" altLang="en-US" sz="1800">
                <a:solidFill>
                  <a:prstClr val="black"/>
                </a:solidFill>
              </a:rPr>
              <a:t>長田聖美・増田薫子・辰元晃・高井真知子・田野麻衣子・渡辺忍 ・永井隆理・重田義章・上前</a:t>
            </a:r>
            <a:endParaRPr lang="en-US" altLang="ja-JP" sz="1800" dirty="0">
              <a:solidFill>
                <a:prstClr val="black"/>
              </a:solidFill>
            </a:endParaRPr>
          </a:p>
          <a:p>
            <a:pPr marL="0" lvl="0" indent="0">
              <a:buNone/>
            </a:pPr>
            <a:r>
              <a:rPr lang="ja-JP" altLang="en-US" sz="1800">
                <a:solidFill>
                  <a:prstClr val="black"/>
                </a:solidFill>
              </a:rPr>
              <a:t>　　　育美 </a:t>
            </a:r>
            <a:r>
              <a:rPr lang="en-US" altLang="ja-JP" sz="1800" dirty="0">
                <a:solidFill>
                  <a:prstClr val="black"/>
                </a:solidFill>
              </a:rPr>
              <a:t>(2015).</a:t>
            </a:r>
            <a:r>
              <a:rPr lang="ja-JP" altLang="en-US" sz="1800">
                <a:solidFill>
                  <a:prstClr val="black"/>
                </a:solidFill>
              </a:rPr>
              <a:t>「</a:t>
            </a:r>
            <a:r>
              <a:rPr lang="en" altLang="ja-JP" sz="1800" dirty="0">
                <a:solidFill>
                  <a:prstClr val="black"/>
                </a:solidFill>
              </a:rPr>
              <a:t>SNS</a:t>
            </a:r>
            <a:r>
              <a:rPr lang="ja-JP" altLang="en-US" sz="1800">
                <a:solidFill>
                  <a:prstClr val="black"/>
                </a:solidFill>
              </a:rPr>
              <a:t>で話題になる</a:t>
            </a:r>
            <a:r>
              <a:rPr lang="ja-JP" altLang="en" sz="1800">
                <a:solidFill>
                  <a:prstClr val="black"/>
                </a:solidFill>
              </a:rPr>
              <a:t>ＣＭ</a:t>
            </a:r>
            <a:r>
              <a:rPr lang="ja-JP" altLang="en-US" sz="1800">
                <a:solidFill>
                  <a:prstClr val="black"/>
                </a:solidFill>
              </a:rPr>
              <a:t>とは？</a:t>
            </a:r>
            <a:r>
              <a:rPr lang="ja-JP" altLang="en" sz="1800">
                <a:solidFill>
                  <a:prstClr val="black"/>
                </a:solidFill>
              </a:rPr>
              <a:t>ＣＭ</a:t>
            </a:r>
            <a:r>
              <a:rPr lang="ja-JP" altLang="en-US" sz="1800">
                <a:solidFill>
                  <a:prstClr val="black"/>
                </a:solidFill>
              </a:rPr>
              <a:t>好感度と</a:t>
            </a:r>
            <a:r>
              <a:rPr lang="ja-JP" altLang="en" sz="1800">
                <a:solidFill>
                  <a:prstClr val="black"/>
                </a:solidFill>
              </a:rPr>
              <a:t>ＳＮＳ</a:t>
            </a:r>
            <a:r>
              <a:rPr lang="ja-JP" altLang="en-US" sz="1800">
                <a:solidFill>
                  <a:prstClr val="black"/>
                </a:solidFill>
              </a:rPr>
              <a:t>話題量の関係」</a:t>
            </a:r>
            <a:r>
              <a:rPr lang="en-US" altLang="ja-JP" sz="1800" dirty="0">
                <a:solidFill>
                  <a:prstClr val="black"/>
                </a:solidFill>
              </a:rPr>
              <a:t>『</a:t>
            </a:r>
            <a:r>
              <a:rPr lang="ja-JP" altLang="en-US" sz="1800">
                <a:solidFill>
                  <a:prstClr val="black"/>
                </a:solidFill>
              </a:rPr>
              <a:t>月刊</a:t>
            </a:r>
            <a:r>
              <a:rPr lang="en-US" altLang="ja-JP" sz="1800" dirty="0">
                <a:solidFill>
                  <a:prstClr val="black"/>
                </a:solidFill>
              </a:rPr>
              <a:t>CM</a:t>
            </a:r>
          </a:p>
          <a:p>
            <a:pPr marL="0" lvl="0" indent="0">
              <a:buNone/>
            </a:pPr>
            <a:r>
              <a:rPr lang="ja-JP" altLang="en-US" sz="1800">
                <a:solidFill>
                  <a:prstClr val="black"/>
                </a:solidFill>
              </a:rPr>
              <a:t>　　　</a:t>
            </a:r>
            <a:r>
              <a:rPr lang="en-US" altLang="ja-JP" sz="1800" dirty="0">
                <a:solidFill>
                  <a:prstClr val="black"/>
                </a:solidFill>
              </a:rPr>
              <a:t> INDEX 2015</a:t>
            </a:r>
            <a:r>
              <a:rPr lang="ja-JP" altLang="en-US" sz="1800">
                <a:solidFill>
                  <a:prstClr val="black"/>
                </a:solidFill>
              </a:rPr>
              <a:t>年</a:t>
            </a:r>
            <a:r>
              <a:rPr lang="en-US" altLang="ja-JP" sz="1800" dirty="0">
                <a:solidFill>
                  <a:prstClr val="black"/>
                </a:solidFill>
              </a:rPr>
              <a:t>12</a:t>
            </a:r>
            <a:r>
              <a:rPr lang="ja-JP" altLang="en-US" sz="1800">
                <a:solidFill>
                  <a:prstClr val="black"/>
                </a:solidFill>
              </a:rPr>
              <a:t>月号</a:t>
            </a:r>
            <a:r>
              <a:rPr lang="en-US" altLang="ja-JP" sz="1800" dirty="0">
                <a:solidFill>
                  <a:prstClr val="black"/>
                </a:solidFill>
              </a:rPr>
              <a:t>』 </a:t>
            </a:r>
            <a:r>
              <a:rPr lang="en" altLang="ja-JP" sz="1800" dirty="0">
                <a:solidFill>
                  <a:prstClr val="black"/>
                </a:solidFill>
              </a:rPr>
              <a:t>https://</a:t>
            </a:r>
            <a:r>
              <a:rPr lang="en" altLang="ja-JP" sz="1800" dirty="0" err="1">
                <a:solidFill>
                  <a:prstClr val="black"/>
                </a:solidFill>
              </a:rPr>
              <a:t>www.cmdb.jp</a:t>
            </a:r>
            <a:r>
              <a:rPr lang="en" altLang="ja-JP" sz="1800" dirty="0">
                <a:solidFill>
                  <a:prstClr val="black"/>
                </a:solidFill>
              </a:rPr>
              <a:t>/service/pdf/CMINDEX_Dr_201512.pdf</a:t>
            </a:r>
            <a:endParaRPr lang="en-US" altLang="ja-JP" sz="1800" dirty="0">
              <a:solidFill>
                <a:prstClr val="black"/>
              </a:solidFill>
            </a:endParaRPr>
          </a:p>
          <a:p>
            <a:pPr lvl="0"/>
            <a:r>
              <a:rPr lang="ja-JP" altLang="en-US" sz="1800">
                <a:solidFill>
                  <a:prstClr val="black"/>
                </a:solidFill>
              </a:rPr>
              <a:t>ニールセン</a:t>
            </a:r>
            <a:r>
              <a:rPr lang="en-US" altLang="ja-JP" sz="1800" dirty="0">
                <a:solidFill>
                  <a:prstClr val="black"/>
                </a:solidFill>
              </a:rPr>
              <a:t>(2015). </a:t>
            </a:r>
            <a:r>
              <a:rPr lang="ja-JP" altLang="en-US" sz="1800">
                <a:solidFill>
                  <a:prstClr val="black"/>
                </a:solidFill>
              </a:rPr>
              <a:t>「日本人はどのようなメディアを信頼するのか、若者が共感できる広告のテー　　　　</a:t>
            </a:r>
            <a:endParaRPr lang="en-US" altLang="ja-JP" sz="1800" dirty="0">
              <a:solidFill>
                <a:prstClr val="black"/>
              </a:solidFill>
            </a:endParaRPr>
          </a:p>
          <a:p>
            <a:pPr marL="0" lvl="0" indent="0">
              <a:buNone/>
            </a:pPr>
            <a:r>
              <a:rPr lang="ja-JP" altLang="en-US" sz="1800">
                <a:solidFill>
                  <a:prstClr val="black"/>
                </a:solidFill>
              </a:rPr>
              <a:t>　　　マはなにか」</a:t>
            </a:r>
            <a:r>
              <a:rPr lang="en" altLang="ja-JP" sz="1800" u="sng" dirty="0">
                <a:solidFill>
                  <a:prstClr val="black"/>
                </a:solidFill>
                <a:hlinkClick r:id="rId4">
                  <a:extLst>
                    <a:ext uri="{A12FA001-AC4F-418D-AE19-62706E023703}">
                      <ahyp:hlinkClr xmlns:ahyp="http://schemas.microsoft.com/office/drawing/2018/hyperlinkcolor" xmlns="" val="tx"/>
                    </a:ext>
                  </a:extLst>
                </a:hlinkClick>
              </a:rPr>
              <a:t>https://www.netratings.co.jp/email_magazine/2015/10/20151029.html</a:t>
            </a:r>
            <a:endParaRPr lang="en" altLang="ja-JP" sz="1800" u="sng" dirty="0">
              <a:solidFill>
                <a:prstClr val="black"/>
              </a:solidFill>
            </a:endParaRPr>
          </a:p>
          <a:p>
            <a:r>
              <a:rPr lang="ja-JP" altLang="en-US" sz="1800"/>
              <a:t>藤本耕平</a:t>
            </a:r>
            <a:r>
              <a:rPr lang="en-US" altLang="ja-JP" sz="1800" dirty="0"/>
              <a:t>(2015).『</a:t>
            </a:r>
            <a:r>
              <a:rPr lang="ja-JP" altLang="en-US" sz="1800"/>
              <a:t>つくし世代</a:t>
            </a:r>
            <a:r>
              <a:rPr lang="en-US" altLang="ja-JP" sz="1800" dirty="0"/>
              <a:t>『</a:t>
            </a:r>
            <a:r>
              <a:rPr lang="ja-JP" altLang="en-US" sz="1800"/>
              <a:t>新しい若者</a:t>
            </a:r>
            <a:r>
              <a:rPr lang="en-US" altLang="ja-JP" sz="1800" dirty="0"/>
              <a:t>』</a:t>
            </a:r>
            <a:r>
              <a:rPr lang="ja-JP" altLang="en-US" sz="1800"/>
              <a:t>の価値観を読む</a:t>
            </a:r>
            <a:r>
              <a:rPr lang="en-US" altLang="ja-JP" sz="1800" dirty="0"/>
              <a:t>』</a:t>
            </a:r>
            <a:r>
              <a:rPr lang="ja-JP" altLang="en-US" sz="1800"/>
              <a:t>光文社</a:t>
            </a:r>
            <a:r>
              <a:rPr lang="en-US" altLang="ja-JP" sz="1800" dirty="0"/>
              <a:t>.</a:t>
            </a:r>
          </a:p>
          <a:p>
            <a:r>
              <a:rPr lang="en" altLang="ja-JP" sz="1800" dirty="0" err="1"/>
              <a:t>MarkeZine</a:t>
            </a:r>
            <a:r>
              <a:rPr lang="en" altLang="ja-JP" sz="1800" dirty="0"/>
              <a:t>(2018).</a:t>
            </a:r>
            <a:r>
              <a:rPr lang="ja-JP" altLang="en-US" sz="1800"/>
              <a:t>「</a:t>
            </a:r>
            <a:r>
              <a:rPr lang="en" altLang="ja-JP" sz="1800" dirty="0"/>
              <a:t> </a:t>
            </a:r>
            <a:r>
              <a:rPr lang="en-US" altLang="ja-JP" sz="1800" dirty="0"/>
              <a:t>『</a:t>
            </a:r>
            <a:r>
              <a:rPr lang="en" altLang="ja-JP" sz="1800" dirty="0"/>
              <a:t>CM</a:t>
            </a:r>
            <a:r>
              <a:rPr lang="ja-JP" altLang="en-US" sz="1800"/>
              <a:t>飛ばし</a:t>
            </a:r>
            <a:r>
              <a:rPr lang="en-US" altLang="ja-JP" sz="1800" dirty="0"/>
              <a:t>』</a:t>
            </a:r>
            <a:r>
              <a:rPr lang="ja-JP" altLang="en-US" sz="1800"/>
              <a:t>の実態は？インテージ、スマート</a:t>
            </a:r>
            <a:r>
              <a:rPr lang="en" altLang="ja-JP" sz="1800" dirty="0"/>
              <a:t>TV</a:t>
            </a:r>
            <a:r>
              <a:rPr lang="ja-JP" altLang="en-US" sz="1800"/>
              <a:t>ログを用いて視聴態度</a:t>
            </a:r>
            <a:endParaRPr lang="en-US" altLang="ja-JP" sz="1800" dirty="0"/>
          </a:p>
          <a:p>
            <a:pPr marL="0" indent="0">
              <a:buNone/>
            </a:pPr>
            <a:r>
              <a:rPr lang="ja-JP" altLang="en-US" sz="1800"/>
              <a:t>　　　を調査」</a:t>
            </a:r>
            <a:r>
              <a:rPr lang="en" altLang="ja-JP" sz="1800" dirty="0"/>
              <a:t> </a:t>
            </a:r>
            <a:r>
              <a:rPr lang="en" altLang="ja-JP" sz="1800" dirty="0">
                <a:hlinkClick r:id="rId5"/>
              </a:rPr>
              <a:t>https://markezine.jp/article/detail/28733</a:t>
            </a:r>
            <a:endParaRPr lang="en-US" altLang="ja-JP" sz="1800" dirty="0">
              <a:solidFill>
                <a:prstClr val="black"/>
              </a:solidFill>
            </a:endParaRPr>
          </a:p>
          <a:p>
            <a:endParaRPr lang="ja-JP" altLang="en-US"/>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51</a:t>
            </a:fld>
            <a:endParaRPr kumimoji="1" lang="ja-JP" altLang="en-US"/>
          </a:p>
        </p:txBody>
      </p:sp>
    </p:spTree>
    <p:extLst>
      <p:ext uri="{BB962C8B-B14F-4D97-AF65-F5344CB8AC3E}">
        <p14:creationId xmlns:p14="http://schemas.microsoft.com/office/powerpoint/2010/main" val="13975644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lang="ja-JP" altLang="en-US"/>
              <a:t>参考文献・</a:t>
            </a:r>
            <a:r>
              <a:rPr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ormAutofit/>
          </a:bodyPr>
          <a:lstStyle/>
          <a:p>
            <a:pPr lvl="0"/>
            <a:r>
              <a:rPr lang="ja-JP" altLang="en-US" sz="1800">
                <a:solidFill>
                  <a:prstClr val="black"/>
                </a:solidFill>
              </a:rPr>
              <a:t>牧野幸志</a:t>
            </a:r>
            <a:r>
              <a:rPr lang="en-US" altLang="ja-JP" sz="1800" dirty="0">
                <a:solidFill>
                  <a:prstClr val="black"/>
                </a:solidFill>
              </a:rPr>
              <a:t>(1999).</a:t>
            </a:r>
            <a:r>
              <a:rPr lang="ja-JP" altLang="en-US" sz="1800">
                <a:solidFill>
                  <a:prstClr val="black"/>
                </a:solidFill>
              </a:rPr>
              <a:t>「説得に及ぼすユーモアの効果とその生起メカニズムの検討」 </a:t>
            </a:r>
            <a:r>
              <a:rPr lang="en-US" altLang="ja-JP" sz="1800" dirty="0">
                <a:solidFill>
                  <a:prstClr val="black"/>
                </a:solidFill>
              </a:rPr>
              <a:t>『The Japanese </a:t>
            </a:r>
          </a:p>
          <a:p>
            <a:pPr marL="0" lvl="0" indent="0">
              <a:buNone/>
            </a:pPr>
            <a:r>
              <a:rPr lang="ja-JP" altLang="en-US" sz="1800">
                <a:solidFill>
                  <a:prstClr val="black"/>
                </a:solidFill>
              </a:rPr>
              <a:t>　　　</a:t>
            </a:r>
            <a:r>
              <a:rPr lang="en-US" altLang="ja-JP" sz="1800" dirty="0">
                <a:solidFill>
                  <a:prstClr val="black"/>
                </a:solidFill>
              </a:rPr>
              <a:t>Journal of Experimental Social Psychology』39(1)</a:t>
            </a:r>
            <a:r>
              <a:rPr lang="ja-JP" altLang="en-US" sz="1800">
                <a:solidFill>
                  <a:prstClr val="black"/>
                </a:solidFill>
              </a:rPr>
              <a:t> </a:t>
            </a:r>
            <a:r>
              <a:rPr lang="en-US" altLang="ja-JP" sz="1800" dirty="0">
                <a:solidFill>
                  <a:prstClr val="black"/>
                </a:solidFill>
              </a:rPr>
              <a:t>,86-102.</a:t>
            </a:r>
          </a:p>
          <a:p>
            <a:r>
              <a:rPr lang="ja-JP" altLang="en-US" sz="1800"/>
              <a:t>マクロミル</a:t>
            </a:r>
            <a:r>
              <a:rPr lang="en-US" altLang="ja-JP" sz="1800" dirty="0"/>
              <a:t>×</a:t>
            </a:r>
            <a:r>
              <a:rPr lang="ja-JP" altLang="en-US" sz="1800"/>
              <a:t>デジタルインファクト</a:t>
            </a:r>
            <a:r>
              <a:rPr lang="en-US" altLang="ja-JP" sz="1800" dirty="0"/>
              <a:t>(2017).</a:t>
            </a:r>
            <a:r>
              <a:rPr lang="ja-JP" altLang="en-US" sz="1800"/>
              <a:t>「動画広告ユーザー調査</a:t>
            </a:r>
            <a:r>
              <a:rPr lang="en-US" altLang="ja-JP" sz="1800" dirty="0"/>
              <a:t> </a:t>
            </a:r>
            <a:r>
              <a:rPr lang="ja-JP" altLang="en-US" sz="1800"/>
              <a:t>内容を最も覚えているのは</a:t>
            </a:r>
            <a:endParaRPr lang="en-US" altLang="ja-JP" sz="1800" dirty="0"/>
          </a:p>
          <a:p>
            <a:pPr marL="0" indent="0">
              <a:buNone/>
            </a:pPr>
            <a:r>
              <a:rPr lang="ja-JP" altLang="en-US" sz="1800"/>
              <a:t>　　　ソーシャルメディアの動画広告！？</a:t>
            </a:r>
            <a:r>
              <a:rPr lang="en-US" altLang="ja-JP" sz="1800" dirty="0"/>
              <a:t> </a:t>
            </a:r>
            <a:r>
              <a:rPr lang="ja-JP" altLang="en-US" sz="1800"/>
              <a:t>～第</a:t>
            </a:r>
            <a:r>
              <a:rPr lang="en-US" altLang="ja-JP" sz="1800" dirty="0"/>
              <a:t>2</a:t>
            </a:r>
            <a:r>
              <a:rPr lang="ja-JP" altLang="en-US" sz="1800"/>
              <a:t>回　マクロミル</a:t>
            </a:r>
            <a:r>
              <a:rPr lang="en-US" altLang="ja-JP" sz="1800" dirty="0"/>
              <a:t>×</a:t>
            </a:r>
            <a:r>
              <a:rPr lang="ja-JP" altLang="en-US" sz="1800"/>
              <a:t>デジタルインファクト共同調査</a:t>
            </a:r>
            <a:endParaRPr lang="en-US" altLang="ja-JP" sz="1800" dirty="0"/>
          </a:p>
          <a:p>
            <a:pPr marL="0" indent="0">
              <a:buNone/>
            </a:pPr>
            <a:r>
              <a:rPr lang="ja-JP" altLang="en-US" sz="1800"/>
              <a:t>　　　～」</a:t>
            </a:r>
            <a:r>
              <a:rPr lang="en" altLang="ja-JP" sz="1800" dirty="0">
                <a:hlinkClick r:id="rId2"/>
              </a:rPr>
              <a:t>https://www.macromill.com/press/release/20170731.html</a:t>
            </a:r>
            <a:endParaRPr lang="en" altLang="ja-JP" sz="1800" dirty="0"/>
          </a:p>
          <a:p>
            <a:r>
              <a:rPr lang="ja-JP" altLang="en-US" sz="1800"/>
              <a:t>李津娥</a:t>
            </a:r>
            <a:r>
              <a:rPr lang="en-US" altLang="ja-JP" sz="1800" dirty="0"/>
              <a:t>(1995).</a:t>
            </a:r>
            <a:r>
              <a:rPr lang="ja-JP" altLang="en-US" sz="1800"/>
              <a:t>「広告におけるユーモア知覚の効果研究に関するー考察」</a:t>
            </a:r>
            <a:r>
              <a:rPr lang="en-US" altLang="ja-JP" sz="1800" dirty="0"/>
              <a:t>『</a:t>
            </a:r>
            <a:r>
              <a:rPr lang="ja-JP" altLang="en-US" sz="1800"/>
              <a:t>社会学研究科紀要</a:t>
            </a:r>
            <a:r>
              <a:rPr lang="en-US" altLang="ja-JP" sz="1800" dirty="0"/>
              <a:t>』</a:t>
            </a:r>
          </a:p>
          <a:p>
            <a:pPr marL="0" indent="0">
              <a:buNone/>
            </a:pPr>
            <a:r>
              <a:rPr lang="ja-JP" altLang="en-US" sz="1800"/>
              <a:t>　　　</a:t>
            </a:r>
            <a:r>
              <a:rPr lang="en-US" altLang="ja-JP" sz="1800" dirty="0"/>
              <a:t>(42),1-7.</a:t>
            </a:r>
            <a:endParaRPr lang="ja-JP" altLang="en-US" sz="1800"/>
          </a:p>
          <a:p>
            <a:r>
              <a:rPr lang="ja-JP" altLang="en-US" sz="1800"/>
              <a:t>李津娥</a:t>
            </a:r>
            <a:r>
              <a:rPr lang="en-US" altLang="ja-JP" sz="1800" dirty="0"/>
              <a:t>(2001).</a:t>
            </a:r>
            <a:r>
              <a:rPr lang="ja-JP" altLang="en-US" sz="1800"/>
              <a:t>「ユーモア広告のタイプと広告態度」</a:t>
            </a:r>
            <a:r>
              <a:rPr lang="en-US" altLang="ja-JP" sz="1800" dirty="0"/>
              <a:t>『</a:t>
            </a:r>
            <a:r>
              <a:rPr lang="ja-JP" altLang="en-US" sz="1800"/>
              <a:t>広告科学</a:t>
            </a:r>
            <a:r>
              <a:rPr lang="en-US" altLang="ja-JP" sz="1800" dirty="0"/>
              <a:t> </a:t>
            </a:r>
            <a:r>
              <a:rPr lang="ja-JP" altLang="en-US" sz="1800"/>
              <a:t>第</a:t>
            </a:r>
            <a:r>
              <a:rPr lang="en-US" altLang="ja-JP" sz="1800" dirty="0"/>
              <a:t>42</a:t>
            </a:r>
            <a:r>
              <a:rPr lang="ja-JP" altLang="en-US" sz="1800"/>
              <a:t>集</a:t>
            </a:r>
            <a:r>
              <a:rPr lang="en-US" altLang="ja-JP" sz="1800" dirty="0"/>
              <a:t>』59-69.</a:t>
            </a:r>
            <a:endParaRPr lang="ja-JP" altLang="en-US" sz="1800">
              <a:solidFill>
                <a:prstClr val="black"/>
              </a:solidFill>
            </a:endParaRPr>
          </a:p>
          <a:p>
            <a:pPr marL="0" indent="0">
              <a:buNone/>
            </a:pPr>
            <a:endParaRPr lang="ja-JP" altLang="en-US" sz="180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CD0488FE-8899-5E4C-A9B5-B0657E5CE043}"/>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8D6761E3-738D-8A47-884B-D592A64B14B8}"/>
              </a:ext>
            </a:extLst>
          </p:cNvPr>
          <p:cNvSpPr>
            <a:spLocks noGrp="1"/>
          </p:cNvSpPr>
          <p:nvPr>
            <p:ph type="sldNum" sz="quarter" idx="12"/>
          </p:nvPr>
        </p:nvSpPr>
        <p:spPr/>
        <p:txBody>
          <a:bodyPr/>
          <a:lstStyle/>
          <a:p>
            <a:fld id="{0E35A073-45BD-4E4B-8276-892D5B9C5FB3}" type="slidenum">
              <a:rPr kumimoji="1" lang="ja-JP" altLang="en-US" smtClean="0"/>
              <a:t>52</a:t>
            </a:fld>
            <a:endParaRPr kumimoji="1" lang="ja-JP" altLang="en-US"/>
          </a:p>
        </p:txBody>
      </p:sp>
    </p:spTree>
    <p:extLst>
      <p:ext uri="{BB962C8B-B14F-4D97-AF65-F5344CB8AC3E}">
        <p14:creationId xmlns:p14="http://schemas.microsoft.com/office/powerpoint/2010/main" val="30923479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参考文献・</a:t>
            </a:r>
            <a:r>
              <a:rPr kumimoji="1"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t">
            <a:normAutofit fontScale="92500" lnSpcReduction="10000"/>
          </a:bodyPr>
          <a:lstStyle/>
          <a:p>
            <a:r>
              <a:rPr lang="ja-JP" altLang="en-US" sz="1800"/>
              <a:t>かわいいフリー素材集いらすとや　</a:t>
            </a:r>
            <a:r>
              <a:rPr lang="en" altLang="ja-JP" sz="1800" dirty="0">
                <a:hlinkClick r:id="rId2"/>
              </a:rPr>
              <a:t>https://</a:t>
            </a:r>
            <a:r>
              <a:rPr lang="en" altLang="ja-JP" sz="1800" dirty="0" err="1">
                <a:hlinkClick r:id="rId2"/>
              </a:rPr>
              <a:t>www.irasutoya.com</a:t>
            </a:r>
            <a:endParaRPr lang="en-US" altLang="ja-JP" sz="1800" dirty="0"/>
          </a:p>
          <a:p>
            <a:r>
              <a:rPr lang="en-US" altLang="ja-JP" sz="1800" dirty="0"/>
              <a:t>CM Watch(2019)</a:t>
            </a:r>
            <a:r>
              <a:rPr lang="ja-JP" altLang="en-US" sz="1800"/>
              <a:t>「三菱</a:t>
            </a:r>
            <a:r>
              <a:rPr lang="en" altLang="ja-JP" sz="1800" dirty="0"/>
              <a:t>UFJ</a:t>
            </a:r>
            <a:r>
              <a:rPr lang="ja-JP" altLang="en-US" sz="1800"/>
              <a:t>銀行 </a:t>
            </a:r>
            <a:r>
              <a:rPr lang="en" altLang="ja-JP" sz="1800" dirty="0"/>
              <a:t>HOP</a:t>
            </a:r>
            <a:r>
              <a:rPr lang="ja-JP" altLang="en" sz="1800"/>
              <a:t>！</a:t>
            </a:r>
            <a:r>
              <a:rPr lang="en" altLang="ja-JP" sz="1800" dirty="0"/>
              <a:t>STEP</a:t>
            </a:r>
            <a:r>
              <a:rPr lang="ja-JP" altLang="en" sz="1800"/>
              <a:t>！</a:t>
            </a:r>
            <a:r>
              <a:rPr lang="en" altLang="ja-JP" sz="1800" dirty="0"/>
              <a:t>JAPAN</a:t>
            </a:r>
            <a:r>
              <a:rPr lang="ja-JP" altLang="en" sz="1800"/>
              <a:t>！ </a:t>
            </a:r>
            <a:r>
              <a:rPr lang="ja-JP" altLang="en-US" sz="1800"/>
              <a:t>阿部寛 石原さとみ 小市慢太郎」</a:t>
            </a:r>
            <a:endParaRPr lang="en-US" altLang="ja-JP" sz="1800" dirty="0"/>
          </a:p>
          <a:p>
            <a:pPr marL="0" indent="0">
              <a:buNone/>
            </a:pPr>
            <a:r>
              <a:rPr lang="ja-JP" altLang="en-US" sz="1800"/>
              <a:t>　　　</a:t>
            </a:r>
            <a:r>
              <a:rPr lang="en" altLang="ja-JP" sz="1800" dirty="0"/>
              <a:t> </a:t>
            </a:r>
            <a:r>
              <a:rPr lang="en" altLang="ja-JP" sz="1800" dirty="0">
                <a:hlinkClick r:id="rId3"/>
              </a:rPr>
              <a:t>http://cm-watch.net/mufg-abe-ishihara/</a:t>
            </a:r>
            <a:endParaRPr lang="ja-JP" altLang="en-US" sz="1800"/>
          </a:p>
          <a:p>
            <a:r>
              <a:rPr lang="en-US" altLang="ja-JP" sz="1800" dirty="0"/>
              <a:t>CM Watch(2019)</a:t>
            </a:r>
            <a:r>
              <a:rPr lang="ja-JP" altLang="en-US" sz="1800"/>
              <a:t>「資生堂 マジョリカマジョルカ </a:t>
            </a:r>
            <a:r>
              <a:rPr lang="en-US" altLang="ja-JP" sz="1800" dirty="0"/>
              <a:t>『</a:t>
            </a:r>
            <a:r>
              <a:rPr lang="ja-JP" altLang="en-US" sz="1800"/>
              <a:t>自分だけの大きな瞳へ</a:t>
            </a:r>
            <a:r>
              <a:rPr lang="en-US" altLang="ja-JP" sz="1800" dirty="0"/>
              <a:t>』</a:t>
            </a:r>
            <a:r>
              <a:rPr lang="ja-JP" altLang="en-US" sz="1800"/>
              <a:t>篇 浜辺美波」</a:t>
            </a:r>
            <a:endParaRPr lang="en-US" altLang="ja-JP" sz="1800" dirty="0"/>
          </a:p>
          <a:p>
            <a:pPr marL="0" indent="0">
              <a:buNone/>
            </a:pPr>
            <a:r>
              <a:rPr lang="ja-JP" altLang="en-US" sz="1800"/>
              <a:t>　　　</a:t>
            </a:r>
            <a:r>
              <a:rPr lang="en" altLang="ja-JP" sz="1800" dirty="0"/>
              <a:t> </a:t>
            </a:r>
            <a:r>
              <a:rPr lang="en" altLang="ja-JP" sz="1800" dirty="0">
                <a:hlinkClick r:id="rId4"/>
              </a:rPr>
              <a:t>http://cm-watch.net/majolica-majorca-hamabeminami/</a:t>
            </a:r>
            <a:endParaRPr lang="en-US" altLang="ja-JP" sz="1800" dirty="0"/>
          </a:p>
          <a:p>
            <a:r>
              <a:rPr lang="en-US" altLang="ja-JP" sz="1800" dirty="0"/>
              <a:t>CM Watch(2019)</a:t>
            </a:r>
            <a:r>
              <a:rPr lang="ja-JP" altLang="en-US" sz="1800"/>
              <a:t> 「花王 ビオレ</a:t>
            </a:r>
            <a:r>
              <a:rPr lang="ja-JP" altLang="en" sz="1800"/>
              <a:t>ｕ </a:t>
            </a:r>
            <a:r>
              <a:rPr lang="en" altLang="ja-JP" sz="1800" dirty="0"/>
              <a:t>The Body </a:t>
            </a:r>
            <a:r>
              <a:rPr lang="ja-JP" altLang="en-US" sz="1800"/>
              <a:t>誕生篇 田中圭 橋本環奈」</a:t>
            </a:r>
            <a:endParaRPr lang="en-US" altLang="ja-JP" sz="1800" dirty="0"/>
          </a:p>
          <a:p>
            <a:pPr marL="0" indent="0">
              <a:buNone/>
            </a:pPr>
            <a:r>
              <a:rPr lang="ja-JP" altLang="en-US" sz="1800"/>
              <a:t>　　　</a:t>
            </a:r>
            <a:r>
              <a:rPr lang="en" altLang="ja-JP" sz="1800" dirty="0"/>
              <a:t> </a:t>
            </a:r>
            <a:r>
              <a:rPr lang="en" altLang="ja-JP" sz="1800" dirty="0">
                <a:hlinkClick r:id="rId5"/>
              </a:rPr>
              <a:t>http://cm-watch.net/kao-bioreu-kei-kanna/</a:t>
            </a:r>
            <a:endParaRPr lang="en-US" altLang="ja-JP" sz="1800" dirty="0"/>
          </a:p>
          <a:p>
            <a:r>
              <a:rPr lang="en-US" altLang="ja-JP" sz="1800" dirty="0"/>
              <a:t>CM Watch(2019)</a:t>
            </a:r>
            <a:r>
              <a:rPr lang="ja-JP" altLang="en-US" sz="1800"/>
              <a:t>「</a:t>
            </a:r>
            <a:r>
              <a:rPr lang="en" altLang="ja-JP" sz="1800" dirty="0" err="1"/>
              <a:t>SmartNews</a:t>
            </a:r>
            <a:r>
              <a:rPr lang="en" altLang="ja-JP" sz="1800" dirty="0"/>
              <a:t> </a:t>
            </a:r>
            <a:r>
              <a:rPr lang="ja-JP" altLang="en-US" sz="1800"/>
              <a:t>スマートニュース ポケモン</a:t>
            </a:r>
            <a:r>
              <a:rPr lang="en" altLang="ja-JP" sz="1800" dirty="0"/>
              <a:t>GO</a:t>
            </a:r>
            <a:r>
              <a:rPr lang="en-US" altLang="ja-JP" sz="1800" dirty="0"/>
              <a:t>『</a:t>
            </a:r>
            <a:r>
              <a:rPr lang="ja-JP" altLang="en-US" sz="1800"/>
              <a:t>コソコソ</a:t>
            </a:r>
            <a:r>
              <a:rPr lang="en-US" altLang="ja-JP" sz="1800" dirty="0"/>
              <a:t>』</a:t>
            </a:r>
            <a:r>
              <a:rPr lang="ja-JP" altLang="en-US" sz="1800"/>
              <a:t>篇</a:t>
            </a:r>
            <a:r>
              <a:rPr lang="en-US" altLang="ja-JP" sz="1800" dirty="0"/>
              <a:t>『</a:t>
            </a:r>
            <a:r>
              <a:rPr lang="ja-JP" altLang="en-US" sz="1800"/>
              <a:t>心の準備</a:t>
            </a:r>
            <a:r>
              <a:rPr lang="en-US" altLang="ja-JP" sz="1800" dirty="0"/>
              <a:t>』</a:t>
            </a:r>
            <a:r>
              <a:rPr lang="ja-JP" altLang="en-US" sz="1800"/>
              <a:t>篇 </a:t>
            </a:r>
            <a:endParaRPr lang="en-US" altLang="ja-JP" sz="1800" dirty="0"/>
          </a:p>
          <a:p>
            <a:pPr marL="0" indent="0">
              <a:buNone/>
            </a:pPr>
            <a:r>
              <a:rPr lang="ja-JP" altLang="en-US" sz="1800"/>
              <a:t>　　　宇垣美里」</a:t>
            </a:r>
            <a:r>
              <a:rPr lang="en" altLang="ja-JP" sz="1800" dirty="0">
                <a:hlinkClick r:id="rId6"/>
              </a:rPr>
              <a:t>http://cm-watch.net/smartnews-ugakimisato/</a:t>
            </a:r>
            <a:endParaRPr lang="en" altLang="ja-JP" sz="1800" dirty="0"/>
          </a:p>
          <a:p>
            <a:r>
              <a:rPr lang="en" altLang="ja-JP" sz="1800" dirty="0" err="1"/>
              <a:t>Togetter</a:t>
            </a:r>
            <a:r>
              <a:rPr lang="ja-JP" altLang="en-US" sz="1800"/>
              <a:t>「</a:t>
            </a:r>
            <a:r>
              <a:rPr lang="en-US" altLang="ja-JP" sz="1800" dirty="0"/>
              <a:t>#BOOKOFF </a:t>
            </a:r>
            <a:r>
              <a:rPr lang="ja-JP" altLang="en-US" sz="1800"/>
              <a:t>の寺田心くんの</a:t>
            </a:r>
            <a:r>
              <a:rPr lang="en-US" altLang="ja-JP" sz="1800" dirty="0"/>
              <a:t>CM</a:t>
            </a:r>
            <a:r>
              <a:rPr lang="ja-JP" altLang="en-US" sz="1800"/>
              <a:t>、イラッとしつつもそこが面白くてクセになる！それに</a:t>
            </a:r>
            <a:endParaRPr lang="en-US" altLang="ja-JP" sz="1800" dirty="0"/>
          </a:p>
          <a:p>
            <a:pPr marL="0" indent="0">
              <a:buNone/>
            </a:pPr>
            <a:r>
              <a:rPr lang="ja-JP" altLang="en-US" sz="1800"/>
              <a:t>　　　演技力も存分に発揮しててすごい」</a:t>
            </a:r>
            <a:r>
              <a:rPr lang="en" altLang="ja-JP" sz="1800" dirty="0">
                <a:hlinkClick r:id="rId7"/>
              </a:rPr>
              <a:t>https://</a:t>
            </a:r>
            <a:r>
              <a:rPr lang="en" altLang="ja-JP" sz="1800" dirty="0" err="1">
                <a:hlinkClick r:id="rId7"/>
              </a:rPr>
              <a:t>togetter.com</a:t>
            </a:r>
            <a:r>
              <a:rPr lang="en" altLang="ja-JP" sz="1800" dirty="0">
                <a:hlinkClick r:id="rId7"/>
              </a:rPr>
              <a:t>/li/1331474</a:t>
            </a:r>
            <a:endParaRPr lang="en" altLang="ja-JP" sz="1800" dirty="0"/>
          </a:p>
          <a:p>
            <a:r>
              <a:rPr lang="en" altLang="ja-JP" sz="1800" dirty="0"/>
              <a:t>You Tube</a:t>
            </a:r>
            <a:r>
              <a:rPr lang="ja-JP" altLang="en-US" sz="1800"/>
              <a:t>「草彅剛</a:t>
            </a:r>
            <a:r>
              <a:rPr lang="en-US" altLang="ja-JP" sz="1800" dirty="0"/>
              <a:t>/</a:t>
            </a:r>
            <a:r>
              <a:rPr lang="en" altLang="ja-JP" sz="1800" dirty="0"/>
              <a:t>Tsuyoshi </a:t>
            </a:r>
            <a:r>
              <a:rPr lang="en" altLang="ja-JP" sz="1800" dirty="0" err="1"/>
              <a:t>Kusanagi</a:t>
            </a:r>
            <a:r>
              <a:rPr lang="en" altLang="ja-JP" sz="1800" dirty="0"/>
              <a:t> </a:t>
            </a:r>
            <a:r>
              <a:rPr lang="ja-JP" altLang="en-US" sz="1800"/>
              <a:t>一本満足バー」</a:t>
            </a:r>
            <a:endParaRPr lang="en-US" altLang="ja-JP" sz="1800" dirty="0"/>
          </a:p>
          <a:p>
            <a:pPr marL="0" indent="0">
              <a:buNone/>
            </a:pPr>
            <a:r>
              <a:rPr lang="ja-JP" altLang="en-US" sz="1800"/>
              <a:t>　　　</a:t>
            </a:r>
            <a:r>
              <a:rPr lang="en" altLang="ja-JP" sz="1800" dirty="0">
                <a:hlinkClick r:id="rId8"/>
              </a:rPr>
              <a:t>https://</a:t>
            </a:r>
            <a:r>
              <a:rPr lang="en" altLang="ja-JP" sz="1800" dirty="0" err="1">
                <a:hlinkClick r:id="rId8"/>
              </a:rPr>
              <a:t>www.youtube.com</a:t>
            </a:r>
            <a:r>
              <a:rPr lang="en" altLang="ja-JP" sz="1800" dirty="0">
                <a:hlinkClick r:id="rId8"/>
              </a:rPr>
              <a:t>/</a:t>
            </a:r>
            <a:r>
              <a:rPr lang="en" altLang="ja-JP" sz="1800" dirty="0" err="1">
                <a:hlinkClick r:id="rId8"/>
              </a:rPr>
              <a:t>watch?v</a:t>
            </a:r>
            <a:r>
              <a:rPr lang="en" altLang="ja-JP" sz="1800" dirty="0">
                <a:hlinkClick r:id="rId8"/>
              </a:rPr>
              <a:t>=-EH77FfLxy0</a:t>
            </a:r>
            <a:endParaRPr lang="ja-JP" altLang="en-US" sz="1800"/>
          </a:p>
          <a:p>
            <a:endParaRPr lang="en-US" altLang="ja-JP" sz="1800"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53</a:t>
            </a:fld>
            <a:endParaRPr kumimoji="1" lang="ja-JP" altLang="en-US"/>
          </a:p>
        </p:txBody>
      </p:sp>
    </p:spTree>
    <p:extLst>
      <p:ext uri="{BB962C8B-B14F-4D97-AF65-F5344CB8AC3E}">
        <p14:creationId xmlns:p14="http://schemas.microsoft.com/office/powerpoint/2010/main" val="3322746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sp>
        <p:nvSpPr>
          <p:cNvPr id="8" name="コンテンツ プレースホルダー 7">
            <a:extLst>
              <a:ext uri="{FF2B5EF4-FFF2-40B4-BE49-F238E27FC236}">
                <a16:creationId xmlns:a16="http://schemas.microsoft.com/office/drawing/2014/main" xmlns="" id="{93E11BE2-9BBE-D34E-A3BE-C77161089D3A}"/>
              </a:ext>
            </a:extLst>
          </p:cNvPr>
          <p:cNvSpPr>
            <a:spLocks noGrp="1"/>
          </p:cNvSpPr>
          <p:nvPr>
            <p:ph idx="1"/>
          </p:nvPr>
        </p:nvSpPr>
        <p:spPr/>
        <p:txBody>
          <a:bodyPr anchor="ctr">
            <a:normAutofit/>
          </a:bodyPr>
          <a:lstStyle/>
          <a:p>
            <a:pPr marL="0" indent="0" algn="ctr">
              <a:buNone/>
            </a:pPr>
            <a:r>
              <a:rPr lang="ja-JP" altLang="en-US" sz="2400"/>
              <a:t>インターネットの普及や娯楽の多様化、やらせや虚偽報道などの</a:t>
            </a:r>
            <a:endParaRPr lang="en-US" altLang="ja-JP" sz="2400" dirty="0"/>
          </a:p>
          <a:p>
            <a:pPr marL="0" indent="0" algn="ctr">
              <a:buNone/>
            </a:pPr>
            <a:r>
              <a:rPr lang="ja-JP" altLang="en-US" sz="2400"/>
              <a:t>テレビに対するイメージ悪化によりテレビの視聴時間が減少する</a:t>
            </a:r>
            <a:endParaRPr lang="en-US" altLang="ja-JP" sz="2400" dirty="0"/>
          </a:p>
          <a:p>
            <a:pPr marL="0" indent="0" algn="ctr">
              <a:buNone/>
            </a:pPr>
            <a:r>
              <a:rPr lang="ja-JP" altLang="en-US" sz="2400"/>
              <a:t>“</a:t>
            </a:r>
            <a:r>
              <a:rPr lang="ja-JP" altLang="en-US" sz="2400">
                <a:solidFill>
                  <a:srgbClr val="FF0000"/>
                </a:solidFill>
              </a:rPr>
              <a:t>テレビ離れ</a:t>
            </a:r>
            <a:r>
              <a:rPr lang="ja-JP" altLang="en-US" sz="2400"/>
              <a:t>”と呼ばれる現象が若者を中心に起きている。</a:t>
            </a:r>
            <a:endParaRPr lang="en-US" altLang="ja-JP" sz="2400" dirty="0"/>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6</a:t>
            </a:fld>
            <a:endParaRPr kumimoji="1" lang="ja-JP" altLang="en-US"/>
          </a:p>
        </p:txBody>
      </p:sp>
      <p:sp>
        <p:nvSpPr>
          <p:cNvPr id="9" name="テキスト ボックス 8">
            <a:extLst>
              <a:ext uri="{FF2B5EF4-FFF2-40B4-BE49-F238E27FC236}">
                <a16:creationId xmlns:a16="http://schemas.microsoft.com/office/drawing/2014/main" xmlns="" id="{0E0EBD97-7030-3245-AAA6-36DC0E4B291A}"/>
              </a:ext>
            </a:extLst>
          </p:cNvPr>
          <p:cNvSpPr txBox="1"/>
          <p:nvPr/>
        </p:nvSpPr>
        <p:spPr>
          <a:xfrm>
            <a:off x="8860810" y="5857502"/>
            <a:ext cx="2492990" cy="369332"/>
          </a:xfrm>
          <a:prstGeom prst="rect">
            <a:avLst/>
          </a:prstGeom>
          <a:noFill/>
        </p:spPr>
        <p:txBody>
          <a:bodyPr wrap="none" rtlCol="0">
            <a:spAutoFit/>
          </a:bodyPr>
          <a:lstStyle/>
          <a:p>
            <a:r>
              <a:rPr kumimoji="1" lang="ja-JP" altLang="en-US" dirty="0"/>
              <a:t>エコノーツ</a:t>
            </a:r>
            <a:r>
              <a:rPr kumimoji="1" lang="en-US" altLang="ja-JP" dirty="0"/>
              <a:t>(2018)</a:t>
            </a:r>
            <a:r>
              <a:rPr kumimoji="1" lang="ja-JP" altLang="en-US" dirty="0"/>
              <a:t>より</a:t>
            </a:r>
          </a:p>
        </p:txBody>
      </p:sp>
    </p:spTree>
    <p:extLst>
      <p:ext uri="{BB962C8B-B14F-4D97-AF65-F5344CB8AC3E}">
        <p14:creationId xmlns:p14="http://schemas.microsoft.com/office/powerpoint/2010/main" val="3681753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graphicFrame>
        <p:nvGraphicFramePr>
          <p:cNvPr id="4" name="コンテンツ プレースホルダー 3">
            <a:extLst>
              <a:ext uri="{FF2B5EF4-FFF2-40B4-BE49-F238E27FC236}">
                <a16:creationId xmlns:a16="http://schemas.microsoft.com/office/drawing/2014/main" xmlns="" id="{D1A19D2D-071D-ED4E-970C-41344A9670F4}"/>
              </a:ext>
            </a:extLst>
          </p:cNvPr>
          <p:cNvGraphicFramePr>
            <a:graphicFrameLocks noGrp="1"/>
          </p:cNvGraphicFramePr>
          <p:nvPr>
            <p:ph idx="1"/>
            <p:extLst>
              <p:ext uri="{D42A27DB-BD31-4B8C-83A1-F6EECF244321}">
                <p14:modId xmlns:p14="http://schemas.microsoft.com/office/powerpoint/2010/main" val="3688003185"/>
              </p:ext>
            </p:extLst>
          </p:nvPr>
        </p:nvGraphicFramePr>
        <p:xfrm>
          <a:off x="907648" y="1734981"/>
          <a:ext cx="10368736" cy="4521626"/>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7</a:t>
            </a:fld>
            <a:endParaRPr kumimoji="1" lang="ja-JP" altLang="en-US"/>
          </a:p>
        </p:txBody>
      </p:sp>
      <p:sp>
        <p:nvSpPr>
          <p:cNvPr id="6" name="テキスト ボックス 5">
            <a:extLst>
              <a:ext uri="{FF2B5EF4-FFF2-40B4-BE49-F238E27FC236}">
                <a16:creationId xmlns:a16="http://schemas.microsoft.com/office/drawing/2014/main" xmlns="" id="{363E520B-E201-B747-A530-68CA6E0E59B3}"/>
              </a:ext>
            </a:extLst>
          </p:cNvPr>
          <p:cNvSpPr txBox="1"/>
          <p:nvPr/>
        </p:nvSpPr>
        <p:spPr>
          <a:xfrm>
            <a:off x="838200" y="6312056"/>
            <a:ext cx="4636206" cy="369332"/>
          </a:xfrm>
          <a:prstGeom prst="rect">
            <a:avLst/>
          </a:prstGeom>
          <a:noFill/>
        </p:spPr>
        <p:txBody>
          <a:bodyPr wrap="none" rtlCol="0">
            <a:spAutoFit/>
          </a:bodyPr>
          <a:lstStyle/>
          <a:p>
            <a:r>
              <a:rPr lang="ja-JP" altLang="en-US"/>
              <a:t>総務省情報通信政策研究所 </a:t>
            </a:r>
            <a:r>
              <a:rPr lang="en-US" altLang="ja-JP" dirty="0"/>
              <a:t>(2018)</a:t>
            </a:r>
            <a:r>
              <a:rPr lang="ja-JP" altLang="en-US"/>
              <a:t>より作成</a:t>
            </a:r>
          </a:p>
        </p:txBody>
      </p:sp>
      <p:sp>
        <p:nvSpPr>
          <p:cNvPr id="9" name="角丸四角形 8">
            <a:extLst>
              <a:ext uri="{FF2B5EF4-FFF2-40B4-BE49-F238E27FC236}">
                <a16:creationId xmlns:a16="http://schemas.microsoft.com/office/drawing/2014/main" xmlns="" id="{3A9DD092-6307-9341-BE3C-B1DB9483E1A6}"/>
              </a:ext>
            </a:extLst>
          </p:cNvPr>
          <p:cNvSpPr/>
          <p:nvPr/>
        </p:nvSpPr>
        <p:spPr>
          <a:xfrm>
            <a:off x="2690648" y="2780963"/>
            <a:ext cx="2774731" cy="191862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xmlns="" id="{801B2A49-C3A2-784F-9EBE-CB0B8426607A}"/>
              </a:ext>
            </a:extLst>
          </p:cNvPr>
          <p:cNvSpPr txBox="1"/>
          <p:nvPr/>
        </p:nvSpPr>
        <p:spPr>
          <a:xfrm>
            <a:off x="1933836" y="2380853"/>
            <a:ext cx="4288353" cy="400110"/>
          </a:xfrm>
          <a:prstGeom prst="rect">
            <a:avLst/>
          </a:prstGeom>
          <a:noFill/>
        </p:spPr>
        <p:txBody>
          <a:bodyPr wrap="none" rtlCol="0">
            <a:spAutoFit/>
          </a:bodyPr>
          <a:lstStyle/>
          <a:p>
            <a:r>
              <a:rPr kumimoji="1" lang="ja-JP" altLang="en-US" sz="2000">
                <a:solidFill>
                  <a:srgbClr val="FF0000"/>
                </a:solidFill>
              </a:rPr>
              <a:t>テレビよりネット利用の方が長い。</a:t>
            </a:r>
          </a:p>
        </p:txBody>
      </p:sp>
    </p:spTree>
    <p:extLst>
      <p:ext uri="{BB962C8B-B14F-4D97-AF65-F5344CB8AC3E}">
        <p14:creationId xmlns:p14="http://schemas.microsoft.com/office/powerpoint/2010/main" val="403256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コンテンツ プレースホルダー 9">
            <a:extLst>
              <a:ext uri="{FF2B5EF4-FFF2-40B4-BE49-F238E27FC236}">
                <a16:creationId xmlns:a16="http://schemas.microsoft.com/office/drawing/2014/main" xmlns="" id="{563AE5CB-8E74-4D49-83C9-B3C4277E7D62}"/>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990600" y="1773873"/>
            <a:ext cx="8266149" cy="4532605"/>
          </a:xfrm>
          <a:prstGeom prst="rect">
            <a:avLst/>
          </a:prstGeom>
        </p:spPr>
      </p:pic>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8</a:t>
            </a:fld>
            <a:endParaRPr kumimoji="1" lang="ja-JP" altLang="en-US"/>
          </a:p>
        </p:txBody>
      </p:sp>
      <p:sp>
        <p:nvSpPr>
          <p:cNvPr id="11" name="テキスト ボックス 10">
            <a:extLst>
              <a:ext uri="{FF2B5EF4-FFF2-40B4-BE49-F238E27FC236}">
                <a16:creationId xmlns:a16="http://schemas.microsoft.com/office/drawing/2014/main" xmlns="" id="{79EDCAE8-F114-E84E-9C95-9ED9FC5F82E2}"/>
              </a:ext>
            </a:extLst>
          </p:cNvPr>
          <p:cNvSpPr txBox="1"/>
          <p:nvPr/>
        </p:nvSpPr>
        <p:spPr>
          <a:xfrm>
            <a:off x="838200" y="6343798"/>
            <a:ext cx="2478564" cy="369332"/>
          </a:xfrm>
          <a:prstGeom prst="rect">
            <a:avLst/>
          </a:prstGeom>
          <a:noFill/>
        </p:spPr>
        <p:txBody>
          <a:bodyPr wrap="none" rtlCol="0">
            <a:spAutoFit/>
          </a:bodyPr>
          <a:lstStyle/>
          <a:p>
            <a:r>
              <a:rPr kumimoji="1" lang="en-US" altLang="ja-JP" dirty="0" err="1"/>
              <a:t>MarkeZine</a:t>
            </a:r>
            <a:r>
              <a:rPr kumimoji="1" lang="en-US" altLang="ja-JP" dirty="0"/>
              <a:t>(2018)</a:t>
            </a:r>
            <a:r>
              <a:rPr kumimoji="1" lang="ja-JP" altLang="en-US"/>
              <a:t>より</a:t>
            </a:r>
          </a:p>
        </p:txBody>
      </p:sp>
      <p:sp>
        <p:nvSpPr>
          <p:cNvPr id="12" name="角丸四角形吹き出し 11">
            <a:extLst>
              <a:ext uri="{FF2B5EF4-FFF2-40B4-BE49-F238E27FC236}">
                <a16:creationId xmlns:a16="http://schemas.microsoft.com/office/drawing/2014/main" xmlns="" id="{FF43D784-4AAA-A948-A00C-589AA5272443}"/>
              </a:ext>
            </a:extLst>
          </p:cNvPr>
          <p:cNvSpPr/>
          <p:nvPr/>
        </p:nvSpPr>
        <p:spPr>
          <a:xfrm>
            <a:off x="7467931" y="3357563"/>
            <a:ext cx="3668233" cy="1648907"/>
          </a:xfrm>
          <a:prstGeom prst="wedgeRoundRectCallout">
            <a:avLst>
              <a:gd name="adj1" fmla="val -80832"/>
              <a:gd name="adj2" fmla="val -16844"/>
              <a:gd name="adj3" fmla="val 16667"/>
            </a:avLst>
          </a:prstGeom>
          <a:solidFill>
            <a:schemeClr val="bg1"/>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a:solidFill>
                  <a:schemeClr val="tx1"/>
                </a:solidFill>
              </a:rPr>
              <a:t>録画されたテレビ番組では</a:t>
            </a:r>
            <a:endParaRPr lang="en-US" altLang="ja-JP" sz="2000" dirty="0">
              <a:solidFill>
                <a:schemeClr val="tx1"/>
              </a:solidFill>
            </a:endParaRPr>
          </a:p>
          <a:p>
            <a:pPr algn="ctr"/>
            <a:r>
              <a:rPr kumimoji="1" lang="ja-JP" altLang="en-US" sz="2000">
                <a:solidFill>
                  <a:srgbClr val="FF0000"/>
                </a:solidFill>
              </a:rPr>
              <a:t>テレビ</a:t>
            </a:r>
            <a:r>
              <a:rPr kumimoji="1" lang="en-US" altLang="ja-JP" sz="2000" dirty="0">
                <a:solidFill>
                  <a:srgbClr val="FF0000"/>
                </a:solidFill>
              </a:rPr>
              <a:t>CM</a:t>
            </a:r>
            <a:r>
              <a:rPr kumimoji="1" lang="ja-JP" altLang="en-US" sz="2000">
                <a:solidFill>
                  <a:srgbClr val="FF0000"/>
                </a:solidFill>
              </a:rPr>
              <a:t>をスキップする</a:t>
            </a:r>
            <a:endParaRPr kumimoji="1" lang="en-US" altLang="ja-JP" sz="2000" dirty="0">
              <a:solidFill>
                <a:srgbClr val="FF0000"/>
              </a:solidFill>
            </a:endParaRPr>
          </a:p>
          <a:p>
            <a:pPr algn="ctr"/>
            <a:r>
              <a:rPr lang="ja-JP" altLang="en-US" sz="2000">
                <a:solidFill>
                  <a:schemeClr val="tx1"/>
                </a:solidFill>
              </a:rPr>
              <a:t>という現象が起きている。</a:t>
            </a:r>
            <a:endParaRPr kumimoji="1" lang="ja-JP" altLang="en-US" sz="2000">
              <a:solidFill>
                <a:schemeClr val="tx1"/>
              </a:solidFill>
            </a:endParaRPr>
          </a:p>
        </p:txBody>
      </p:sp>
    </p:spTree>
    <p:extLst>
      <p:ext uri="{BB962C8B-B14F-4D97-AF65-F5344CB8AC3E}">
        <p14:creationId xmlns:p14="http://schemas.microsoft.com/office/powerpoint/2010/main" val="2581269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コンテンツ プレースホルダー 15">
            <a:extLst>
              <a:ext uri="{FF2B5EF4-FFF2-40B4-BE49-F238E27FC236}">
                <a16:creationId xmlns:a16="http://schemas.microsoft.com/office/drawing/2014/main" xmlns="" id="{BCA1E0CA-CF9E-E242-A21D-099F4CE84270}"/>
              </a:ext>
            </a:extLst>
          </p:cNvPr>
          <p:cNvGraphicFramePr>
            <a:graphicFrameLocks noGrp="1"/>
          </p:cNvGraphicFramePr>
          <p:nvPr>
            <p:ph idx="1"/>
            <p:extLst>
              <p:ext uri="{D42A27DB-BD31-4B8C-83A1-F6EECF244321}">
                <p14:modId xmlns:p14="http://schemas.microsoft.com/office/powerpoint/2010/main" val="274449057"/>
              </p:ext>
            </p:extLst>
          </p:nvPr>
        </p:nvGraphicFramePr>
        <p:xfrm>
          <a:off x="838200" y="1730774"/>
          <a:ext cx="7135368" cy="4570126"/>
        </p:xfrm>
        <a:graphic>
          <a:graphicData uri="http://schemas.openxmlformats.org/drawingml/2006/chart">
            <c:chart xmlns:c="http://schemas.openxmlformats.org/drawingml/2006/chart" xmlns:r="http://schemas.openxmlformats.org/officeDocument/2006/relationships" r:id="rId3"/>
          </a:graphicData>
        </a:graphic>
      </p:graphicFrame>
      <p:sp>
        <p:nvSpPr>
          <p:cNvPr id="2" name="タイトル 1">
            <a:extLst>
              <a:ext uri="{FF2B5EF4-FFF2-40B4-BE49-F238E27FC236}">
                <a16:creationId xmlns:a16="http://schemas.microsoft.com/office/drawing/2014/main" xmlns="" id="{540CF229-55B3-7843-93AB-903E147045CF}"/>
              </a:ext>
            </a:extLst>
          </p:cNvPr>
          <p:cNvSpPr>
            <a:spLocks noGrp="1"/>
          </p:cNvSpPr>
          <p:nvPr>
            <p:ph type="title"/>
          </p:nvPr>
        </p:nvSpPr>
        <p:spPr/>
        <p:txBody>
          <a:bodyPr/>
          <a:lstStyle/>
          <a:p>
            <a:r>
              <a:rPr kumimoji="1" lang="ja-JP" altLang="en-US"/>
              <a:t>はじめに</a:t>
            </a:r>
          </a:p>
        </p:txBody>
      </p:sp>
      <p:cxnSp>
        <p:nvCxnSpPr>
          <p:cNvPr id="7" name="直線コネクタ 6">
            <a:extLst>
              <a:ext uri="{FF2B5EF4-FFF2-40B4-BE49-F238E27FC236}">
                <a16:creationId xmlns:a16="http://schemas.microsoft.com/office/drawing/2014/main" xmlns="" id="{A1B79548-6729-B64E-8277-3759BA8A56B0}"/>
              </a:ext>
            </a:extLst>
          </p:cNvPr>
          <p:cNvCxnSpPr/>
          <p:nvPr/>
        </p:nvCxnSpPr>
        <p:spPr>
          <a:xfrm>
            <a:off x="796834" y="1685109"/>
            <a:ext cx="10556966"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xmlns="" id="{345932D9-BE51-0640-8FBD-93654C8903E7}"/>
              </a:ext>
            </a:extLst>
          </p:cNvPr>
          <p:cNvCxnSpPr/>
          <p:nvPr/>
        </p:nvCxnSpPr>
        <p:spPr>
          <a:xfrm>
            <a:off x="749319" y="6306478"/>
            <a:ext cx="10556966"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スライド番号プレースホルダー 2">
            <a:extLst>
              <a:ext uri="{FF2B5EF4-FFF2-40B4-BE49-F238E27FC236}">
                <a16:creationId xmlns:a16="http://schemas.microsoft.com/office/drawing/2014/main" xmlns="" id="{505FE574-C020-0E4F-8016-544D82F62A28}"/>
              </a:ext>
            </a:extLst>
          </p:cNvPr>
          <p:cNvSpPr>
            <a:spLocks noGrp="1"/>
          </p:cNvSpPr>
          <p:nvPr>
            <p:ph type="sldNum" sz="quarter" idx="12"/>
          </p:nvPr>
        </p:nvSpPr>
        <p:spPr/>
        <p:txBody>
          <a:bodyPr/>
          <a:lstStyle/>
          <a:p>
            <a:fld id="{0E35A073-45BD-4E4B-8276-892D5B9C5FB3}" type="slidenum">
              <a:rPr kumimoji="1" lang="ja-JP" altLang="en-US" smtClean="0"/>
              <a:t>9</a:t>
            </a:fld>
            <a:endParaRPr kumimoji="1" lang="ja-JP" altLang="en-US"/>
          </a:p>
        </p:txBody>
      </p:sp>
      <p:sp>
        <p:nvSpPr>
          <p:cNvPr id="14" name="テキスト ボックス 13">
            <a:extLst>
              <a:ext uri="{FF2B5EF4-FFF2-40B4-BE49-F238E27FC236}">
                <a16:creationId xmlns:a16="http://schemas.microsoft.com/office/drawing/2014/main" xmlns="" id="{93D570D1-B35E-45E1-8CFF-C9409801567F}"/>
              </a:ext>
            </a:extLst>
          </p:cNvPr>
          <p:cNvSpPr txBox="1"/>
          <p:nvPr/>
        </p:nvSpPr>
        <p:spPr>
          <a:xfrm>
            <a:off x="7872572" y="4015837"/>
            <a:ext cx="3497721" cy="707886"/>
          </a:xfrm>
          <a:prstGeom prst="rect">
            <a:avLst/>
          </a:prstGeom>
          <a:noFill/>
        </p:spPr>
        <p:txBody>
          <a:bodyPr wrap="square" rtlCol="0">
            <a:spAutoFit/>
          </a:bodyPr>
          <a:lstStyle/>
          <a:p>
            <a:r>
              <a:rPr kumimoji="1" lang="ja-JP" altLang="en-US" sz="2000" dirty="0"/>
              <a:t>インターネット広告費用は年々増えている傾向にある。</a:t>
            </a:r>
          </a:p>
        </p:txBody>
      </p:sp>
      <p:sp>
        <p:nvSpPr>
          <p:cNvPr id="15" name="矢印: 下 14">
            <a:extLst>
              <a:ext uri="{FF2B5EF4-FFF2-40B4-BE49-F238E27FC236}">
                <a16:creationId xmlns:a16="http://schemas.microsoft.com/office/drawing/2014/main" xmlns="" id="{8AA15D84-4E54-4D71-B038-3529AD58B178}"/>
              </a:ext>
            </a:extLst>
          </p:cNvPr>
          <p:cNvSpPr/>
          <p:nvPr/>
        </p:nvSpPr>
        <p:spPr>
          <a:xfrm rot="5400000">
            <a:off x="6955918" y="3918218"/>
            <a:ext cx="498191" cy="903124"/>
          </a:xfrm>
          <a:prstGeom prst="downArrow">
            <a:avLst>
              <a:gd name="adj1" fmla="val 50000"/>
              <a:gd name="adj2" fmla="val 5211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xmlns="" id="{820E2C33-AB58-4118-858A-EC276B649BE6}"/>
              </a:ext>
            </a:extLst>
          </p:cNvPr>
          <p:cNvSpPr/>
          <p:nvPr/>
        </p:nvSpPr>
        <p:spPr>
          <a:xfrm>
            <a:off x="749319" y="6352143"/>
            <a:ext cx="3880814" cy="369332"/>
          </a:xfrm>
          <a:prstGeom prst="rect">
            <a:avLst/>
          </a:prstGeom>
        </p:spPr>
        <p:txBody>
          <a:bodyPr wrap="square">
            <a:spAutoFit/>
          </a:bodyPr>
          <a:lstStyle/>
          <a:p>
            <a:r>
              <a:rPr lang="en-US" altLang="ja-JP" dirty="0" err="1"/>
              <a:t>CyberAgent</a:t>
            </a:r>
            <a:r>
              <a:rPr lang="en-US" altLang="ja-JP" dirty="0"/>
              <a:t>, </a:t>
            </a:r>
            <a:r>
              <a:rPr lang="ja-JP" altLang="en-US"/>
              <a:t>電通</a:t>
            </a:r>
            <a:r>
              <a:rPr lang="en-US" altLang="ja-JP" dirty="0"/>
              <a:t>(2018)</a:t>
            </a:r>
            <a:r>
              <a:rPr lang="ja-JP" altLang="en-US"/>
              <a:t>より作成</a:t>
            </a:r>
            <a:endParaRPr lang="ja-JP" altLang="en-US" dirty="0"/>
          </a:p>
        </p:txBody>
      </p:sp>
    </p:spTree>
    <p:extLst>
      <p:ext uri="{BB962C8B-B14F-4D97-AF65-F5344CB8AC3E}">
        <p14:creationId xmlns:p14="http://schemas.microsoft.com/office/powerpoint/2010/main" val="49016063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8282</TotalTime>
  <Words>2325</Words>
  <Application>Microsoft Office PowerPoint</Application>
  <PresentationFormat>ワイド画面</PresentationFormat>
  <Paragraphs>581</Paragraphs>
  <Slides>53</Slides>
  <Notes>22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53</vt:i4>
      </vt:variant>
    </vt:vector>
  </HeadingPairs>
  <TitlesOfParts>
    <vt:vector size="61" baseType="lpstr">
      <vt:lpstr>等线</vt:lpstr>
      <vt:lpstr>MS PGothic</vt:lpstr>
      <vt:lpstr>新細明體</vt:lpstr>
      <vt:lpstr>游ゴシック</vt:lpstr>
      <vt:lpstr>游ゴシック Light</vt:lpstr>
      <vt:lpstr>Arial</vt:lpstr>
      <vt:lpstr>Wingdings</vt:lpstr>
      <vt:lpstr>Office テーマ</vt:lpstr>
      <vt:lpstr>ユーモア広告の有用性</vt:lpstr>
      <vt:lpstr>目次</vt:lpstr>
      <vt:lpstr>はじめに</vt:lpstr>
      <vt:lpstr>はじめに</vt:lpstr>
      <vt:lpstr>はじめに</vt:lpstr>
      <vt:lpstr>はじめに</vt:lpstr>
      <vt:lpstr>はじめに</vt:lpstr>
      <vt:lpstr>はじめに</vt:lpstr>
      <vt:lpstr>はじめに</vt:lpstr>
      <vt:lpstr>はじめに</vt:lpstr>
      <vt:lpstr>はじめに</vt:lpstr>
      <vt:lpstr>はじめに</vt:lpstr>
      <vt:lpstr>はじめに</vt:lpstr>
      <vt:lpstr>現状分析</vt:lpstr>
      <vt:lpstr>現状分析</vt:lpstr>
      <vt:lpstr>現状分析</vt:lpstr>
      <vt:lpstr>現状分析</vt:lpstr>
      <vt:lpstr>現状分析</vt:lpstr>
      <vt:lpstr>現状分析</vt:lpstr>
      <vt:lpstr>現状分析</vt:lpstr>
      <vt:lpstr>現状分析</vt:lpstr>
      <vt:lpstr>先行研究</vt:lpstr>
      <vt:lpstr>先行研究</vt:lpstr>
      <vt:lpstr>先行研究</vt:lpstr>
      <vt:lpstr>先行研究</vt:lpstr>
      <vt:lpstr>問題意識</vt:lpstr>
      <vt:lpstr>問題意識</vt:lpstr>
      <vt:lpstr>問題意識</vt:lpstr>
      <vt:lpstr>問題意識</vt:lpstr>
      <vt:lpstr>研究目的</vt:lpstr>
      <vt:lpstr>仮説導出</vt:lpstr>
      <vt:lpstr>仮説導出</vt:lpstr>
      <vt:lpstr>仮説導出</vt:lpstr>
      <vt:lpstr>仮説導出</vt:lpstr>
      <vt:lpstr>仮説導出</vt:lpstr>
      <vt:lpstr>仮説導出</vt:lpstr>
      <vt:lpstr>仮説導出</vt:lpstr>
      <vt:lpstr>仮説導出</vt:lpstr>
      <vt:lpstr>仮説導出</vt:lpstr>
      <vt:lpstr>仮説導出</vt:lpstr>
      <vt:lpstr>仮説導出</vt:lpstr>
      <vt:lpstr>仮説</vt:lpstr>
      <vt:lpstr>今後の展望など</vt:lpstr>
      <vt:lpstr>プレアンケート</vt:lpstr>
      <vt:lpstr>プレアンケート</vt:lpstr>
      <vt:lpstr>プレアンケート</vt:lpstr>
      <vt:lpstr>プレアンケート</vt:lpstr>
      <vt:lpstr>参考文献・URL</vt:lpstr>
      <vt:lpstr>参考文献・URL</vt:lpstr>
      <vt:lpstr>参考文献・URL</vt:lpstr>
      <vt:lpstr>参考文献・URL</vt:lpstr>
      <vt:lpstr>参考文献・URL</vt:lpstr>
      <vt:lpstr>参考文献・URL</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ユーモア広告の有用性</dc:title>
  <dc:creator>Microsoft Office ユーザー</dc:creator>
  <cp:lastModifiedBy>MIYAKO</cp:lastModifiedBy>
  <cp:revision>371</cp:revision>
  <cp:lastPrinted>2019-09-18T11:23:37Z</cp:lastPrinted>
  <dcterms:created xsi:type="dcterms:W3CDTF">2019-08-20T09:07:00Z</dcterms:created>
  <dcterms:modified xsi:type="dcterms:W3CDTF">2019-09-18T12:31:59Z</dcterms:modified>
</cp:coreProperties>
</file>